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3" r:id="rId1"/>
  </p:sldMasterIdLst>
  <p:notesMasterIdLst>
    <p:notesMasterId r:id="rId12"/>
  </p:notesMasterIdLst>
  <p:sldIdLst>
    <p:sldId id="256" r:id="rId2"/>
    <p:sldId id="263" r:id="rId3"/>
    <p:sldId id="264" r:id="rId4"/>
    <p:sldId id="265" r:id="rId5"/>
    <p:sldId id="266" r:id="rId6"/>
    <p:sldId id="269" r:id="rId7"/>
    <p:sldId id="268" r:id="rId8"/>
    <p:sldId id="267" r:id="rId9"/>
    <p:sldId id="258" r:id="rId10"/>
    <p:sldId id="262" r:id="rId11"/>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7900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08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cs typeface="Arial" charset="0"/>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cs typeface="Arial" charset="0"/>
              </a:defRPr>
            </a:lvl1pPr>
          </a:lstStyle>
          <a:p>
            <a:pPr>
              <a:defRPr/>
            </a:pPr>
            <a:fld id="{2B2B0D94-1241-4404-8512-41BE7F94C69C}" type="datetimeFigureOut">
              <a:rPr lang="en-GB"/>
              <a:pPr>
                <a:defRPr/>
              </a:pPr>
              <a:t>26/07/2011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cs typeface="Arial" charset="0"/>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cs typeface="Arial" charset="0"/>
              </a:defRPr>
            </a:lvl1pPr>
          </a:lstStyle>
          <a:p>
            <a:pPr>
              <a:defRPr/>
            </a:pPr>
            <a:fld id="{D0E48DA5-D0E6-462A-AAD6-DFAA418609D4}" type="slidenum">
              <a:rPr lang="en-GB"/>
              <a:pPr>
                <a:defRPr/>
              </a:pPr>
              <a:t>‹N°›</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Development aid is distinguished from humanitarian aid by focusing on alleviating poverty in the long term, rather than easing suffering in the short term – which also explains another of the big differences between humanitarian aid and development aid – humanitarian aid focuses much more on details and immediate needs where development aid looks ahead at the ‘big picture’. </a:t>
            </a:r>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0DA4D56-9880-4675-930D-58660CDEF715}" type="slidenum">
              <a:rPr lang="en-GB" smtClean="0">
                <a:latin typeface="Arial" pitchFamily="34" charset="0"/>
                <a:cs typeface="Arial" pitchFamily="34" charset="0"/>
              </a:rPr>
              <a:pPr/>
              <a:t>3</a:t>
            </a:fld>
            <a:endParaRPr lang="en-GB" smtClean="0">
              <a:latin typeface="Arial" pitchFamily="34" charset="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68C656F-380F-419B-B30A-EF00A876B23E}" type="slidenum">
              <a:rPr lang="en-GB" smtClean="0">
                <a:latin typeface="Arial" pitchFamily="34" charset="0"/>
                <a:cs typeface="Arial" pitchFamily="34" charset="0"/>
              </a:rPr>
              <a:pPr/>
              <a:t>5</a:t>
            </a:fld>
            <a:endParaRPr lang="en-GB" smtClean="0">
              <a:latin typeface="Arial"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bwMode="auto">
          <a:noFill/>
          <a:ln>
            <a:solidFill>
              <a:srgbClr val="000000"/>
            </a:solidFill>
            <a:miter lim="800000"/>
            <a:headEnd/>
            <a:tailEnd/>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0D75F75-87E8-4AED-8DEE-83526956DB06}" type="slidenum">
              <a:rPr lang="en-GB" smtClean="0">
                <a:latin typeface="Arial" pitchFamily="34" charset="0"/>
                <a:cs typeface="Arial" pitchFamily="34" charset="0"/>
              </a:rPr>
              <a:pPr/>
              <a:t>7</a:t>
            </a:fld>
            <a:endParaRPr lang="en-GB" smtClean="0">
              <a:latin typeface="Arial"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It is rare that fragile situations are resolved in such a straightforward linear manner. More often, a number of scenarios are in operation in any one country, where some regions are stable and others subject to destabilising influences of conflict or natural disaster. To take the example of Sudan and the resolution of the twenty year civil war between the north and the south, Table 2 represents the changing response requirements of the EC’s aid. Though similar to the continuum in the different stages, it recognises that the separate activities may be happening at the same time and the programme needs to coordinate the different instruments to ensure compatibility and smooth transition. This aspect is better demonstrated in Figure 3 where the different activities are shown in a chronological yet intermeshed manner. It is in the “grey Transition Zone” that the greatest care must be taken to use the instruments and legislation available to ensure rapid and flexible assistance is provided where and when needed, without compromising future developmental procedures.</a:t>
            </a:r>
          </a:p>
          <a:p>
            <a:pPr eaLnBrk="1" hangingPunct="1">
              <a:spcBef>
                <a:spcPct val="0"/>
              </a:spcBef>
            </a:pPr>
            <a:endParaRPr lang="en-GB" smtClean="0"/>
          </a:p>
        </p:txBody>
      </p:sp>
      <p:sp>
        <p:nvSpPr>
          <p:cNvPr id="16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B30C149-2E23-4EAA-8E13-8768461E85D3}" type="slidenum">
              <a:rPr lang="en-GB" smtClean="0">
                <a:latin typeface="Arial" pitchFamily="34" charset="0"/>
                <a:cs typeface="Arial" pitchFamily="34" charset="0"/>
              </a:rPr>
              <a:pPr/>
              <a:t>8</a:t>
            </a:fld>
            <a:endParaRPr lang="en-GB" smtClean="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7"/>
          <p:cNvSpPr>
            <a:spLocks noChangeArrowheads="1"/>
          </p:cNvSpPr>
          <p:nvPr/>
        </p:nvSpPr>
        <p:spPr bwMode="auto">
          <a:xfrm>
            <a:off x="8783638" y="0"/>
            <a:ext cx="360362" cy="6858000"/>
          </a:xfrm>
          <a:prstGeom prst="rect">
            <a:avLst/>
          </a:prstGeom>
          <a:solidFill>
            <a:schemeClr val="bg1"/>
          </a:solidFill>
          <a:ln w="9525">
            <a:solidFill>
              <a:schemeClr val="bg1"/>
            </a:solidFill>
            <a:miter lim="800000"/>
            <a:headEnd/>
            <a:tailEnd/>
          </a:ln>
          <a:effectLst/>
        </p:spPr>
        <p:txBody>
          <a:bodyPr wrap="none" anchor="ctr"/>
          <a:lstStyle/>
          <a:p>
            <a:pPr>
              <a:defRPr/>
            </a:pPr>
            <a:endParaRPr lang="en-US"/>
          </a:p>
        </p:txBody>
      </p:sp>
      <p:grpSp>
        <p:nvGrpSpPr>
          <p:cNvPr id="5" name="Group 8"/>
          <p:cNvGrpSpPr>
            <a:grpSpLocks/>
          </p:cNvGrpSpPr>
          <p:nvPr/>
        </p:nvGrpSpPr>
        <p:grpSpPr bwMode="auto">
          <a:xfrm>
            <a:off x="8294688" y="682625"/>
            <a:ext cx="863600" cy="1223963"/>
            <a:chOff x="5225" y="430"/>
            <a:chExt cx="544" cy="771"/>
          </a:xfrm>
        </p:grpSpPr>
        <p:sp>
          <p:nvSpPr>
            <p:cNvPr id="6" name="Rectangle 9"/>
            <p:cNvSpPr>
              <a:spLocks noChangeArrowheads="1"/>
            </p:cNvSpPr>
            <p:nvPr/>
          </p:nvSpPr>
          <p:spPr bwMode="auto">
            <a:xfrm>
              <a:off x="5225" y="1020"/>
              <a:ext cx="544" cy="181"/>
            </a:xfrm>
            <a:prstGeom prst="rect">
              <a:avLst/>
            </a:prstGeom>
            <a:solidFill>
              <a:srgbClr val="F3D200"/>
            </a:solidFill>
            <a:ln w="9525">
              <a:noFill/>
              <a:miter lim="800000"/>
              <a:headEnd/>
              <a:tailEnd/>
            </a:ln>
            <a:effectLst/>
          </p:spPr>
          <p:txBody>
            <a:bodyPr wrap="none" anchor="ctr"/>
            <a:lstStyle/>
            <a:p>
              <a:pPr>
                <a:defRPr/>
              </a:pPr>
              <a:endParaRPr lang="en-US"/>
            </a:p>
          </p:txBody>
        </p:sp>
        <p:sp>
          <p:nvSpPr>
            <p:cNvPr id="7" name="Rectangle 10"/>
            <p:cNvSpPr>
              <a:spLocks noChangeArrowheads="1"/>
            </p:cNvSpPr>
            <p:nvPr/>
          </p:nvSpPr>
          <p:spPr bwMode="auto">
            <a:xfrm>
              <a:off x="5225" y="725"/>
              <a:ext cx="544" cy="181"/>
            </a:xfrm>
            <a:prstGeom prst="rect">
              <a:avLst/>
            </a:prstGeom>
            <a:solidFill>
              <a:srgbClr val="F3D200"/>
            </a:solidFill>
            <a:ln w="9525">
              <a:noFill/>
              <a:miter lim="800000"/>
              <a:headEnd/>
              <a:tailEnd/>
            </a:ln>
            <a:effectLst/>
          </p:spPr>
          <p:txBody>
            <a:bodyPr wrap="none" anchor="ctr"/>
            <a:lstStyle/>
            <a:p>
              <a:pPr>
                <a:defRPr/>
              </a:pPr>
              <a:endParaRPr lang="en-US"/>
            </a:p>
          </p:txBody>
        </p:sp>
        <p:sp>
          <p:nvSpPr>
            <p:cNvPr id="8" name="Rectangle 11"/>
            <p:cNvSpPr>
              <a:spLocks noChangeArrowheads="1"/>
            </p:cNvSpPr>
            <p:nvPr/>
          </p:nvSpPr>
          <p:spPr bwMode="auto">
            <a:xfrm>
              <a:off x="5225" y="430"/>
              <a:ext cx="544" cy="181"/>
            </a:xfrm>
            <a:prstGeom prst="rect">
              <a:avLst/>
            </a:prstGeom>
            <a:solidFill>
              <a:srgbClr val="F3D200"/>
            </a:solidFill>
            <a:ln w="9525">
              <a:noFill/>
              <a:miter lim="800000"/>
              <a:headEnd/>
              <a:tailEnd/>
            </a:ln>
            <a:effectLst/>
          </p:spPr>
          <p:txBody>
            <a:bodyPr wrap="none" anchor="ctr"/>
            <a:lstStyle/>
            <a:p>
              <a:pPr algn="ctr" eaLnBrk="0" hangingPunct="0">
                <a:defRPr/>
              </a:pPr>
              <a:r>
                <a:rPr lang="fr-FR" sz="1300" b="1">
                  <a:solidFill>
                    <a:srgbClr val="103C72"/>
                  </a:solidFill>
                  <a:latin typeface="Century Gothic" pitchFamily="34" charset="0"/>
                </a:rPr>
                <a:t>EuropeAid</a:t>
              </a:r>
              <a:endParaRPr lang="fr-FR" sz="2400">
                <a:latin typeface="Times"/>
              </a:endParaRPr>
            </a:p>
          </p:txBody>
        </p:sp>
      </p:grpSp>
      <p:pic>
        <p:nvPicPr>
          <p:cNvPr id="9" name="Picture 12"/>
          <p:cNvPicPr>
            <a:picLocks noChangeAspect="1" noChangeArrowheads="1"/>
          </p:cNvPicPr>
          <p:nvPr/>
        </p:nvPicPr>
        <p:blipFill>
          <a:blip r:embed="rId2" cstate="print"/>
          <a:srcRect/>
          <a:stretch>
            <a:fillRect/>
          </a:stretch>
        </p:blipFill>
        <p:spPr bwMode="auto">
          <a:xfrm>
            <a:off x="7258050" y="5397500"/>
            <a:ext cx="1066800" cy="1279525"/>
          </a:xfrm>
          <a:prstGeom prst="rect">
            <a:avLst/>
          </a:prstGeom>
          <a:noFill/>
          <a:ln w="9525">
            <a:noFill/>
            <a:miter lim="800000"/>
            <a:headEnd/>
            <a:tailEnd/>
          </a:ln>
        </p:spPr>
      </p:pic>
      <p:pic>
        <p:nvPicPr>
          <p:cNvPr id="10" name="Picture 13"/>
          <p:cNvPicPr>
            <a:picLocks noChangeAspect="1" noChangeArrowheads="1"/>
          </p:cNvPicPr>
          <p:nvPr/>
        </p:nvPicPr>
        <p:blipFill>
          <a:blip r:embed="rId3" cstate="print"/>
          <a:srcRect/>
          <a:stretch>
            <a:fillRect/>
          </a:stretch>
        </p:blipFill>
        <p:spPr bwMode="auto">
          <a:xfrm>
            <a:off x="7235825" y="5373688"/>
            <a:ext cx="1066800" cy="1279525"/>
          </a:xfrm>
          <a:prstGeom prst="rect">
            <a:avLst/>
          </a:prstGeom>
          <a:noFill/>
          <a:ln w="9525">
            <a:noFill/>
            <a:miter lim="800000"/>
            <a:headEnd/>
            <a:tailEnd/>
          </a:ln>
        </p:spPr>
      </p:pic>
      <p:grpSp>
        <p:nvGrpSpPr>
          <p:cNvPr id="11" name="Group 14"/>
          <p:cNvGrpSpPr>
            <a:grpSpLocks/>
          </p:cNvGrpSpPr>
          <p:nvPr/>
        </p:nvGrpSpPr>
        <p:grpSpPr bwMode="auto">
          <a:xfrm>
            <a:off x="8294688" y="0"/>
            <a:ext cx="863600" cy="6858000"/>
            <a:chOff x="5225" y="0"/>
            <a:chExt cx="544" cy="4320"/>
          </a:xfrm>
        </p:grpSpPr>
        <p:sp>
          <p:nvSpPr>
            <p:cNvPr id="12" name="Rectangle 15"/>
            <p:cNvSpPr>
              <a:spLocks noChangeArrowheads="1"/>
            </p:cNvSpPr>
            <p:nvPr/>
          </p:nvSpPr>
          <p:spPr bwMode="auto">
            <a:xfrm>
              <a:off x="5533" y="0"/>
              <a:ext cx="227" cy="4320"/>
            </a:xfrm>
            <a:prstGeom prst="rect">
              <a:avLst/>
            </a:prstGeom>
            <a:solidFill>
              <a:srgbClr val="FFFFFF"/>
            </a:solidFill>
            <a:ln w="9525">
              <a:solidFill>
                <a:srgbClr val="FFFFFF"/>
              </a:solidFill>
              <a:miter lim="800000"/>
              <a:headEnd/>
              <a:tailEnd/>
            </a:ln>
            <a:effectLst/>
          </p:spPr>
          <p:txBody>
            <a:bodyPr wrap="none" anchor="ctr"/>
            <a:lstStyle/>
            <a:p>
              <a:pPr>
                <a:defRPr/>
              </a:pPr>
              <a:endParaRPr lang="en-US"/>
            </a:p>
          </p:txBody>
        </p:sp>
        <p:grpSp>
          <p:nvGrpSpPr>
            <p:cNvPr id="13" name="Group 16"/>
            <p:cNvGrpSpPr>
              <a:grpSpLocks/>
            </p:cNvGrpSpPr>
            <p:nvPr/>
          </p:nvGrpSpPr>
          <p:grpSpPr bwMode="auto">
            <a:xfrm>
              <a:off x="5225" y="430"/>
              <a:ext cx="544" cy="771"/>
              <a:chOff x="5225" y="430"/>
              <a:chExt cx="544" cy="771"/>
            </a:xfrm>
          </p:grpSpPr>
          <p:sp>
            <p:nvSpPr>
              <p:cNvPr id="14" name="Rectangle 17"/>
              <p:cNvSpPr>
                <a:spLocks noChangeArrowheads="1"/>
              </p:cNvSpPr>
              <p:nvPr/>
            </p:nvSpPr>
            <p:spPr bwMode="auto">
              <a:xfrm>
                <a:off x="5225" y="1020"/>
                <a:ext cx="544" cy="181"/>
              </a:xfrm>
              <a:prstGeom prst="rect">
                <a:avLst/>
              </a:prstGeom>
              <a:solidFill>
                <a:srgbClr val="C1CE1D"/>
              </a:solidFill>
              <a:ln w="9525">
                <a:noFill/>
                <a:miter lim="800000"/>
                <a:headEnd/>
                <a:tailEnd/>
              </a:ln>
              <a:effectLst/>
            </p:spPr>
            <p:txBody>
              <a:bodyPr wrap="none" anchor="ctr"/>
              <a:lstStyle/>
              <a:p>
                <a:pPr>
                  <a:defRPr/>
                </a:pPr>
                <a:endParaRPr lang="en-US"/>
              </a:p>
            </p:txBody>
          </p:sp>
          <p:sp>
            <p:nvSpPr>
              <p:cNvPr id="15" name="Rectangle 18"/>
              <p:cNvSpPr>
                <a:spLocks noChangeArrowheads="1"/>
              </p:cNvSpPr>
              <p:nvPr/>
            </p:nvSpPr>
            <p:spPr bwMode="auto">
              <a:xfrm>
                <a:off x="5225" y="725"/>
                <a:ext cx="544" cy="181"/>
              </a:xfrm>
              <a:prstGeom prst="rect">
                <a:avLst/>
              </a:prstGeom>
              <a:solidFill>
                <a:srgbClr val="C1CE1D"/>
              </a:solidFill>
              <a:ln w="9525">
                <a:noFill/>
                <a:miter lim="800000"/>
                <a:headEnd/>
                <a:tailEnd/>
              </a:ln>
              <a:effectLst/>
            </p:spPr>
            <p:txBody>
              <a:bodyPr wrap="none" anchor="ctr"/>
              <a:lstStyle/>
              <a:p>
                <a:pPr>
                  <a:defRPr/>
                </a:pPr>
                <a:endParaRPr lang="en-US"/>
              </a:p>
            </p:txBody>
          </p:sp>
          <p:sp>
            <p:nvSpPr>
              <p:cNvPr id="16" name="Rectangle 19"/>
              <p:cNvSpPr>
                <a:spLocks noChangeArrowheads="1"/>
              </p:cNvSpPr>
              <p:nvPr/>
            </p:nvSpPr>
            <p:spPr bwMode="auto">
              <a:xfrm>
                <a:off x="5225" y="430"/>
                <a:ext cx="544" cy="181"/>
              </a:xfrm>
              <a:prstGeom prst="rect">
                <a:avLst/>
              </a:prstGeom>
              <a:solidFill>
                <a:srgbClr val="C1CE1D"/>
              </a:solidFill>
              <a:ln w="9525">
                <a:noFill/>
                <a:miter lim="800000"/>
                <a:headEnd/>
                <a:tailEnd/>
              </a:ln>
              <a:effectLst/>
            </p:spPr>
            <p:txBody>
              <a:bodyPr wrap="none" anchor="ctr"/>
              <a:lstStyle/>
              <a:p>
                <a:pPr algn="ctr" eaLnBrk="0" hangingPunct="0">
                  <a:defRPr/>
                </a:pPr>
                <a:r>
                  <a:rPr lang="fr-FR" sz="1300" b="1">
                    <a:solidFill>
                      <a:srgbClr val="FFFFFF"/>
                    </a:solidFill>
                    <a:latin typeface="Century Gothic" pitchFamily="34" charset="0"/>
                  </a:rPr>
                  <a:t>EuropeAid</a:t>
                </a:r>
                <a:endParaRPr lang="fr-FR" sz="2400">
                  <a:solidFill>
                    <a:srgbClr val="FFFFFF"/>
                  </a:solidFill>
                  <a:latin typeface="Times"/>
                </a:endParaRPr>
              </a:p>
            </p:txBody>
          </p:sp>
        </p:grpSp>
      </p:grpSp>
      <p:grpSp>
        <p:nvGrpSpPr>
          <p:cNvPr id="17" name="Group 20"/>
          <p:cNvGrpSpPr>
            <a:grpSpLocks/>
          </p:cNvGrpSpPr>
          <p:nvPr/>
        </p:nvGrpSpPr>
        <p:grpSpPr bwMode="auto">
          <a:xfrm>
            <a:off x="8280400" y="4763"/>
            <a:ext cx="863600" cy="6858000"/>
            <a:chOff x="5225" y="0"/>
            <a:chExt cx="544" cy="4320"/>
          </a:xfrm>
        </p:grpSpPr>
        <p:sp>
          <p:nvSpPr>
            <p:cNvPr id="18" name="Rectangle 21"/>
            <p:cNvSpPr>
              <a:spLocks noChangeArrowheads="1"/>
            </p:cNvSpPr>
            <p:nvPr/>
          </p:nvSpPr>
          <p:spPr bwMode="auto">
            <a:xfrm>
              <a:off x="5533" y="0"/>
              <a:ext cx="227" cy="4320"/>
            </a:xfrm>
            <a:prstGeom prst="rect">
              <a:avLst/>
            </a:prstGeom>
            <a:solidFill>
              <a:srgbClr val="FFFFFF"/>
            </a:solidFill>
            <a:ln w="9525">
              <a:solidFill>
                <a:srgbClr val="FFFFFF"/>
              </a:solidFill>
              <a:miter lim="800000"/>
              <a:headEnd/>
              <a:tailEnd/>
            </a:ln>
            <a:effectLst/>
          </p:spPr>
          <p:txBody>
            <a:bodyPr wrap="none" anchor="ctr"/>
            <a:lstStyle/>
            <a:p>
              <a:pPr>
                <a:defRPr/>
              </a:pPr>
              <a:endParaRPr lang="en-US"/>
            </a:p>
          </p:txBody>
        </p:sp>
        <p:grpSp>
          <p:nvGrpSpPr>
            <p:cNvPr id="19" name="Group 22"/>
            <p:cNvGrpSpPr>
              <a:grpSpLocks/>
            </p:cNvGrpSpPr>
            <p:nvPr/>
          </p:nvGrpSpPr>
          <p:grpSpPr bwMode="auto">
            <a:xfrm>
              <a:off x="5225" y="430"/>
              <a:ext cx="544" cy="771"/>
              <a:chOff x="5225" y="430"/>
              <a:chExt cx="544" cy="771"/>
            </a:xfrm>
          </p:grpSpPr>
          <p:sp>
            <p:nvSpPr>
              <p:cNvPr id="20" name="Rectangle 23"/>
              <p:cNvSpPr>
                <a:spLocks noChangeArrowheads="1"/>
              </p:cNvSpPr>
              <p:nvPr/>
            </p:nvSpPr>
            <p:spPr bwMode="auto">
              <a:xfrm>
                <a:off x="5225" y="1020"/>
                <a:ext cx="544" cy="181"/>
              </a:xfrm>
              <a:prstGeom prst="rect">
                <a:avLst/>
              </a:prstGeom>
              <a:solidFill>
                <a:srgbClr val="E2A600"/>
              </a:solidFill>
              <a:ln w="9525">
                <a:noFill/>
                <a:miter lim="800000"/>
                <a:headEnd/>
                <a:tailEnd/>
              </a:ln>
              <a:effectLst/>
            </p:spPr>
            <p:txBody>
              <a:bodyPr wrap="none" anchor="ctr"/>
              <a:lstStyle/>
              <a:p>
                <a:pPr>
                  <a:defRPr/>
                </a:pPr>
                <a:endParaRPr lang="en-US"/>
              </a:p>
            </p:txBody>
          </p:sp>
          <p:sp>
            <p:nvSpPr>
              <p:cNvPr id="21" name="Rectangle 24"/>
              <p:cNvSpPr>
                <a:spLocks noChangeArrowheads="1"/>
              </p:cNvSpPr>
              <p:nvPr/>
            </p:nvSpPr>
            <p:spPr bwMode="auto">
              <a:xfrm>
                <a:off x="5225" y="725"/>
                <a:ext cx="544" cy="181"/>
              </a:xfrm>
              <a:prstGeom prst="rect">
                <a:avLst/>
              </a:prstGeom>
              <a:solidFill>
                <a:srgbClr val="E2A600"/>
              </a:solidFill>
              <a:ln w="9525">
                <a:noFill/>
                <a:miter lim="800000"/>
                <a:headEnd/>
                <a:tailEnd/>
              </a:ln>
              <a:effectLst/>
            </p:spPr>
            <p:txBody>
              <a:bodyPr wrap="none" anchor="ctr"/>
              <a:lstStyle/>
              <a:p>
                <a:pPr>
                  <a:defRPr/>
                </a:pPr>
                <a:endParaRPr lang="en-US"/>
              </a:p>
            </p:txBody>
          </p:sp>
          <p:sp>
            <p:nvSpPr>
              <p:cNvPr id="22" name="Rectangle 25"/>
              <p:cNvSpPr>
                <a:spLocks noChangeArrowheads="1"/>
              </p:cNvSpPr>
              <p:nvPr/>
            </p:nvSpPr>
            <p:spPr bwMode="auto">
              <a:xfrm>
                <a:off x="5225" y="430"/>
                <a:ext cx="544" cy="181"/>
              </a:xfrm>
              <a:prstGeom prst="rect">
                <a:avLst/>
              </a:prstGeom>
              <a:solidFill>
                <a:srgbClr val="E2A600"/>
              </a:solidFill>
              <a:ln w="9525">
                <a:noFill/>
                <a:miter lim="800000"/>
                <a:headEnd/>
                <a:tailEnd/>
              </a:ln>
              <a:effectLst/>
            </p:spPr>
            <p:txBody>
              <a:bodyPr wrap="none" anchor="ctr"/>
              <a:lstStyle/>
              <a:p>
                <a:pPr algn="ctr">
                  <a:defRPr/>
                </a:pPr>
                <a:r>
                  <a:rPr lang="fr-FR" sz="1300" b="1">
                    <a:solidFill>
                      <a:srgbClr val="FFFFFF"/>
                    </a:solidFill>
                    <a:latin typeface="Century Gothic" pitchFamily="34" charset="0"/>
                  </a:rPr>
                  <a:t>EuropeAid</a:t>
                </a:r>
                <a:endParaRPr lang="en-GB"/>
              </a:p>
            </p:txBody>
          </p:sp>
        </p:grpSp>
      </p:grpSp>
      <p:sp>
        <p:nvSpPr>
          <p:cNvPr id="267266" name="Rectangle 2"/>
          <p:cNvSpPr>
            <a:spLocks noGrp="1" noChangeArrowheads="1"/>
          </p:cNvSpPr>
          <p:nvPr>
            <p:ph type="ctrTitle"/>
          </p:nvPr>
        </p:nvSpPr>
        <p:spPr>
          <a:xfrm>
            <a:off x="685800" y="2130425"/>
            <a:ext cx="7772400" cy="938213"/>
          </a:xfrm>
        </p:spPr>
        <p:txBody>
          <a:bodyPr/>
          <a:lstStyle>
            <a:lvl1pPr>
              <a:defRPr>
                <a:solidFill>
                  <a:srgbClr val="FFFFFF"/>
                </a:solidFill>
              </a:defRPr>
            </a:lvl1pPr>
          </a:lstStyle>
          <a:p>
            <a:pPr lvl="0"/>
            <a:r>
              <a:rPr lang="en-GB" noProof="0" smtClean="0"/>
              <a:t>Click to edit Master title style</a:t>
            </a:r>
          </a:p>
        </p:txBody>
      </p:sp>
      <p:sp>
        <p:nvSpPr>
          <p:cNvPr id="267267" name="Rectangle 3"/>
          <p:cNvSpPr>
            <a:spLocks noGrp="1" noChangeArrowheads="1"/>
          </p:cNvSpPr>
          <p:nvPr>
            <p:ph type="subTitle" idx="1"/>
          </p:nvPr>
        </p:nvSpPr>
        <p:spPr>
          <a:xfrm>
            <a:off x="684213" y="3284538"/>
            <a:ext cx="7088187" cy="865187"/>
          </a:xfrm>
        </p:spPr>
        <p:txBody>
          <a:bodyPr/>
          <a:lstStyle>
            <a:lvl1pPr marL="0" indent="0">
              <a:buFont typeface="Times" charset="0"/>
              <a:buNone/>
              <a:defRPr/>
            </a:lvl1pPr>
          </a:lstStyle>
          <a:p>
            <a:pPr lvl="0"/>
            <a:r>
              <a:rPr lang="en-GB" noProof="0" smtClean="0"/>
              <a:t>Click to edit Master subtitle style</a:t>
            </a:r>
          </a:p>
        </p:txBody>
      </p:sp>
      <p:sp>
        <p:nvSpPr>
          <p:cNvPr id="23" name="Rectangle 4"/>
          <p:cNvSpPr>
            <a:spLocks noGrp="1" noChangeArrowheads="1"/>
          </p:cNvSpPr>
          <p:nvPr>
            <p:ph type="dt" sz="half" idx="10"/>
          </p:nvPr>
        </p:nvSpPr>
        <p:spPr>
          <a:xfrm>
            <a:off x="395288" y="6237288"/>
            <a:ext cx="2133600" cy="476250"/>
          </a:xfrm>
        </p:spPr>
        <p:txBody>
          <a:bodyPr/>
          <a:lstStyle>
            <a:lvl1pPr>
              <a:defRPr>
                <a:solidFill>
                  <a:schemeClr val="bg1"/>
                </a:solidFill>
              </a:defRPr>
            </a:lvl1pPr>
          </a:lstStyle>
          <a:p>
            <a:pPr>
              <a:defRPr/>
            </a:pPr>
            <a:endParaRPr lang="en-GB"/>
          </a:p>
        </p:txBody>
      </p:sp>
      <p:sp>
        <p:nvSpPr>
          <p:cNvPr id="24" name="Rectangle 5"/>
          <p:cNvSpPr>
            <a:spLocks noGrp="1" noChangeArrowheads="1"/>
          </p:cNvSpPr>
          <p:nvPr>
            <p:ph type="ftr" sz="quarter" idx="11"/>
          </p:nvPr>
        </p:nvSpPr>
        <p:spPr>
          <a:xfrm>
            <a:off x="3059113" y="6237288"/>
            <a:ext cx="2895600" cy="476250"/>
          </a:xfrm>
        </p:spPr>
        <p:txBody>
          <a:bodyPr/>
          <a:lstStyle>
            <a:lvl1pPr>
              <a:defRPr>
                <a:solidFill>
                  <a:schemeClr val="bg1"/>
                </a:solidFill>
              </a:defRPr>
            </a:lvl1pPr>
          </a:lstStyle>
          <a:p>
            <a:pPr>
              <a:defRPr/>
            </a:pPr>
            <a:endParaRPr lang="en-GB"/>
          </a:p>
        </p:txBody>
      </p:sp>
      <p:sp>
        <p:nvSpPr>
          <p:cNvPr id="25" name="Rectangle 6"/>
          <p:cNvSpPr>
            <a:spLocks noGrp="1" noChangeArrowheads="1"/>
          </p:cNvSpPr>
          <p:nvPr>
            <p:ph type="sldNum" sz="quarter" idx="12"/>
          </p:nvPr>
        </p:nvSpPr>
        <p:spPr/>
        <p:txBody>
          <a:bodyPr/>
          <a:lstStyle>
            <a:lvl1pPr eaLnBrk="0" hangingPunct="0">
              <a:lnSpc>
                <a:spcPts val="1400"/>
              </a:lnSpc>
              <a:defRPr>
                <a:solidFill>
                  <a:schemeClr val="bg1"/>
                </a:solidFill>
              </a:defRPr>
            </a:lvl1pPr>
          </a:lstStyle>
          <a:p>
            <a:pPr>
              <a:defRPr/>
            </a:pPr>
            <a:fld id="{E8A811E7-A3A0-4A61-A908-FE471BD90F4E}" type="slidenum">
              <a:rPr lang="en-GB"/>
              <a:pPr>
                <a:defRPr/>
              </a:pPr>
              <a:t>‹N°›</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070CE9B-38C4-41E0-BC11-586CD7E1CAEE}" type="slidenum">
              <a:rPr lang="en-GB"/>
              <a:pPr>
                <a:defRPr/>
              </a:pPr>
              <a:t>‹N°›</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60228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6022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BAF4A13-1EEF-4C3B-B875-8069BF99D5EA}" type="slidenum">
              <a:rPr lang="en-GB"/>
              <a:pPr>
                <a:defRPr/>
              </a:pPr>
              <a:t>‹N°›</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0EA6689-11F6-456E-9B34-78A0C1469B91}" type="slidenum">
              <a:rPr lang="en-GB"/>
              <a:pPr>
                <a:defRPr/>
              </a:pPr>
              <a:t>‹N°›</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E36D8F7-01F9-45C3-A2F7-36B661DAB712}" type="slidenum">
              <a:rPr lang="en-GB"/>
              <a:pPr>
                <a:defRPr/>
              </a:pPr>
              <a:t>‹N°›</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27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27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CB8E9A34-8E26-4C07-A055-8979E52F44EA}" type="slidenum">
              <a:rPr lang="en-GB"/>
              <a:pPr>
                <a:defRPr/>
              </a:pPr>
              <a:t>‹N°›</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39C85581-7F47-4DA4-8004-72493BDE42F8}" type="slidenum">
              <a:rPr lang="en-GB"/>
              <a:pPr>
                <a:defRPr/>
              </a:pPr>
              <a:t>‹N°›</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08B1ED2E-E179-4942-834E-996B4EC05737}" type="slidenum">
              <a:rPr lang="en-GB"/>
              <a:pPr>
                <a:defRPr/>
              </a:pPr>
              <a:t>‹N°›</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916F33D5-98F0-4BEF-B475-F4F53CE37706}" type="slidenum">
              <a:rPr lang="en-GB"/>
              <a:pPr>
                <a:defRPr/>
              </a:pPr>
              <a:t>‹N°›</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7BB8ACF-8060-43DD-8489-A08C3A0BF2CD}" type="slidenum">
              <a:rPr lang="en-GB"/>
              <a:pPr>
                <a:defRPr/>
              </a:pPr>
              <a:t>‹N°›</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F8F789C-0778-4431-A4D7-EB6876614011}" type="slidenum">
              <a:rPr lang="en-GB"/>
              <a:pPr>
                <a:defRPr/>
              </a:pPr>
              <a:t>‹N°›</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67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7786688"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00200"/>
            <a:ext cx="8229600" cy="4276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66244"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eaLnBrk="0" hangingPunct="0">
              <a:lnSpc>
                <a:spcPts val="1400"/>
              </a:lnSpc>
              <a:defRPr sz="1000">
                <a:solidFill>
                  <a:srgbClr val="00A6C8"/>
                </a:solidFill>
                <a:latin typeface="+mn-lt"/>
                <a:cs typeface="+mn-cs"/>
              </a:defRPr>
            </a:lvl1pPr>
          </a:lstStyle>
          <a:p>
            <a:pPr>
              <a:defRPr/>
            </a:pPr>
            <a:endParaRPr lang="en-GB"/>
          </a:p>
        </p:txBody>
      </p:sp>
      <p:sp>
        <p:nvSpPr>
          <p:cNvPr id="26624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eaLnBrk="0" hangingPunct="0">
              <a:lnSpc>
                <a:spcPts val="1400"/>
              </a:lnSpc>
              <a:defRPr sz="1000">
                <a:solidFill>
                  <a:srgbClr val="00A6C8"/>
                </a:solidFill>
                <a:latin typeface="+mn-lt"/>
                <a:cs typeface="+mn-cs"/>
              </a:defRPr>
            </a:lvl1pPr>
          </a:lstStyle>
          <a:p>
            <a:pPr>
              <a:defRPr/>
            </a:pPr>
            <a:endParaRPr lang="en-GB"/>
          </a:p>
        </p:txBody>
      </p:sp>
      <p:sp>
        <p:nvSpPr>
          <p:cNvPr id="266246"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r">
              <a:defRPr sz="1000">
                <a:solidFill>
                  <a:srgbClr val="00A6C8"/>
                </a:solidFill>
                <a:latin typeface="+mn-lt"/>
                <a:cs typeface="+mn-cs"/>
              </a:defRPr>
            </a:lvl1pPr>
          </a:lstStyle>
          <a:p>
            <a:pPr>
              <a:defRPr/>
            </a:pPr>
            <a:fld id="{6DA7E33F-11FE-40CB-9EEF-43ABBAF6951D}" type="slidenum">
              <a:rPr lang="en-GB"/>
              <a:pPr>
                <a:defRPr/>
              </a:pPr>
              <a:t>‹N°›</a:t>
            </a:fld>
            <a:endParaRPr lang="en-GB"/>
          </a:p>
        </p:txBody>
      </p:sp>
      <p:sp>
        <p:nvSpPr>
          <p:cNvPr id="1031" name="Rectangle 7"/>
          <p:cNvSpPr>
            <a:spLocks noChangeArrowheads="1"/>
          </p:cNvSpPr>
          <p:nvPr/>
        </p:nvSpPr>
        <p:spPr bwMode="auto">
          <a:xfrm>
            <a:off x="8783638" y="0"/>
            <a:ext cx="360362" cy="6858000"/>
          </a:xfrm>
          <a:prstGeom prst="rect">
            <a:avLst/>
          </a:prstGeom>
          <a:solidFill>
            <a:schemeClr val="bg1"/>
          </a:solidFill>
          <a:ln w="9525">
            <a:solidFill>
              <a:schemeClr val="bg1"/>
            </a:solidFill>
            <a:miter lim="800000"/>
            <a:headEnd/>
            <a:tailEnd/>
          </a:ln>
          <a:effectLst/>
        </p:spPr>
        <p:txBody>
          <a:bodyPr wrap="none" anchor="ctr"/>
          <a:lstStyle/>
          <a:p>
            <a:pPr>
              <a:defRPr/>
            </a:pPr>
            <a:endParaRPr lang="en-US"/>
          </a:p>
        </p:txBody>
      </p:sp>
      <p:grpSp>
        <p:nvGrpSpPr>
          <p:cNvPr id="1032" name="Group 8"/>
          <p:cNvGrpSpPr>
            <a:grpSpLocks/>
          </p:cNvGrpSpPr>
          <p:nvPr/>
        </p:nvGrpSpPr>
        <p:grpSpPr bwMode="auto">
          <a:xfrm>
            <a:off x="8294688" y="682625"/>
            <a:ext cx="863600" cy="1223963"/>
            <a:chOff x="5225" y="430"/>
            <a:chExt cx="544" cy="771"/>
          </a:xfrm>
        </p:grpSpPr>
        <p:sp>
          <p:nvSpPr>
            <p:cNvPr id="1045" name="Rectangle 9"/>
            <p:cNvSpPr>
              <a:spLocks noChangeArrowheads="1"/>
            </p:cNvSpPr>
            <p:nvPr/>
          </p:nvSpPr>
          <p:spPr bwMode="auto">
            <a:xfrm>
              <a:off x="5225" y="1020"/>
              <a:ext cx="544" cy="181"/>
            </a:xfrm>
            <a:prstGeom prst="rect">
              <a:avLst/>
            </a:prstGeom>
            <a:solidFill>
              <a:srgbClr val="F3D200"/>
            </a:solidFill>
            <a:ln w="9525">
              <a:noFill/>
              <a:miter lim="800000"/>
              <a:headEnd/>
              <a:tailEnd/>
            </a:ln>
            <a:effectLst/>
          </p:spPr>
          <p:txBody>
            <a:bodyPr wrap="none" anchor="ctr"/>
            <a:lstStyle/>
            <a:p>
              <a:pPr>
                <a:defRPr/>
              </a:pPr>
              <a:endParaRPr lang="en-US"/>
            </a:p>
          </p:txBody>
        </p:sp>
        <p:sp>
          <p:nvSpPr>
            <p:cNvPr id="1046" name="Rectangle 10"/>
            <p:cNvSpPr>
              <a:spLocks noChangeArrowheads="1"/>
            </p:cNvSpPr>
            <p:nvPr/>
          </p:nvSpPr>
          <p:spPr bwMode="auto">
            <a:xfrm>
              <a:off x="5225" y="725"/>
              <a:ext cx="544" cy="181"/>
            </a:xfrm>
            <a:prstGeom prst="rect">
              <a:avLst/>
            </a:prstGeom>
            <a:solidFill>
              <a:srgbClr val="F3D200"/>
            </a:solidFill>
            <a:ln w="9525">
              <a:noFill/>
              <a:miter lim="800000"/>
              <a:headEnd/>
              <a:tailEnd/>
            </a:ln>
            <a:effectLst/>
          </p:spPr>
          <p:txBody>
            <a:bodyPr wrap="none" anchor="ctr"/>
            <a:lstStyle/>
            <a:p>
              <a:pPr>
                <a:defRPr/>
              </a:pPr>
              <a:endParaRPr lang="en-US"/>
            </a:p>
          </p:txBody>
        </p:sp>
        <p:sp>
          <p:nvSpPr>
            <p:cNvPr id="1047" name="Rectangle 11"/>
            <p:cNvSpPr>
              <a:spLocks noChangeArrowheads="1"/>
            </p:cNvSpPr>
            <p:nvPr/>
          </p:nvSpPr>
          <p:spPr bwMode="auto">
            <a:xfrm>
              <a:off x="5225" y="430"/>
              <a:ext cx="544" cy="181"/>
            </a:xfrm>
            <a:prstGeom prst="rect">
              <a:avLst/>
            </a:prstGeom>
            <a:solidFill>
              <a:srgbClr val="F3D200"/>
            </a:solidFill>
            <a:ln w="9525">
              <a:noFill/>
              <a:miter lim="800000"/>
              <a:headEnd/>
              <a:tailEnd/>
            </a:ln>
            <a:effectLst/>
          </p:spPr>
          <p:txBody>
            <a:bodyPr wrap="none" anchor="ctr"/>
            <a:lstStyle/>
            <a:p>
              <a:pPr algn="ctr" eaLnBrk="0" hangingPunct="0">
                <a:defRPr/>
              </a:pPr>
              <a:r>
                <a:rPr lang="fr-FR" sz="1300" b="1">
                  <a:solidFill>
                    <a:srgbClr val="103C72"/>
                  </a:solidFill>
                  <a:latin typeface="Century Gothic" pitchFamily="34" charset="0"/>
                </a:rPr>
                <a:t>EuropeAid</a:t>
              </a:r>
              <a:endParaRPr lang="fr-FR" sz="2400">
                <a:latin typeface="Times"/>
              </a:endParaRPr>
            </a:p>
          </p:txBody>
        </p:sp>
      </p:grpSp>
      <p:grpSp>
        <p:nvGrpSpPr>
          <p:cNvPr id="1033" name="Group 12"/>
          <p:cNvGrpSpPr>
            <a:grpSpLocks/>
          </p:cNvGrpSpPr>
          <p:nvPr/>
        </p:nvGrpSpPr>
        <p:grpSpPr bwMode="auto">
          <a:xfrm>
            <a:off x="8294688" y="0"/>
            <a:ext cx="863600" cy="6858000"/>
            <a:chOff x="5225" y="0"/>
            <a:chExt cx="544" cy="4320"/>
          </a:xfrm>
        </p:grpSpPr>
        <p:sp>
          <p:nvSpPr>
            <p:cNvPr id="1040" name="Rectangle 13"/>
            <p:cNvSpPr>
              <a:spLocks noChangeArrowheads="1"/>
            </p:cNvSpPr>
            <p:nvPr/>
          </p:nvSpPr>
          <p:spPr bwMode="auto">
            <a:xfrm>
              <a:off x="5533" y="0"/>
              <a:ext cx="227" cy="4320"/>
            </a:xfrm>
            <a:prstGeom prst="rect">
              <a:avLst/>
            </a:prstGeom>
            <a:solidFill>
              <a:srgbClr val="FFFFFF"/>
            </a:solidFill>
            <a:ln w="9525">
              <a:solidFill>
                <a:srgbClr val="FFFFFF"/>
              </a:solidFill>
              <a:miter lim="800000"/>
              <a:headEnd/>
              <a:tailEnd/>
            </a:ln>
            <a:effectLst/>
          </p:spPr>
          <p:txBody>
            <a:bodyPr wrap="none" anchor="ctr"/>
            <a:lstStyle/>
            <a:p>
              <a:pPr>
                <a:defRPr/>
              </a:pPr>
              <a:endParaRPr lang="en-US"/>
            </a:p>
          </p:txBody>
        </p:sp>
        <p:grpSp>
          <p:nvGrpSpPr>
            <p:cNvPr id="1041" name="Group 14"/>
            <p:cNvGrpSpPr>
              <a:grpSpLocks/>
            </p:cNvGrpSpPr>
            <p:nvPr/>
          </p:nvGrpSpPr>
          <p:grpSpPr bwMode="auto">
            <a:xfrm>
              <a:off x="5225" y="430"/>
              <a:ext cx="544" cy="771"/>
              <a:chOff x="5225" y="430"/>
              <a:chExt cx="544" cy="771"/>
            </a:xfrm>
          </p:grpSpPr>
          <p:sp>
            <p:nvSpPr>
              <p:cNvPr id="1042" name="Rectangle 15"/>
              <p:cNvSpPr>
                <a:spLocks noChangeArrowheads="1"/>
              </p:cNvSpPr>
              <p:nvPr/>
            </p:nvSpPr>
            <p:spPr bwMode="auto">
              <a:xfrm>
                <a:off x="5225" y="1020"/>
                <a:ext cx="544" cy="181"/>
              </a:xfrm>
              <a:prstGeom prst="rect">
                <a:avLst/>
              </a:prstGeom>
              <a:solidFill>
                <a:srgbClr val="C1CE1D"/>
              </a:solidFill>
              <a:ln w="9525">
                <a:noFill/>
                <a:miter lim="800000"/>
                <a:headEnd/>
                <a:tailEnd/>
              </a:ln>
              <a:effectLst/>
            </p:spPr>
            <p:txBody>
              <a:bodyPr wrap="none" anchor="ctr"/>
              <a:lstStyle/>
              <a:p>
                <a:pPr>
                  <a:defRPr/>
                </a:pPr>
                <a:endParaRPr lang="en-US"/>
              </a:p>
            </p:txBody>
          </p:sp>
          <p:sp>
            <p:nvSpPr>
              <p:cNvPr id="1043" name="Rectangle 16"/>
              <p:cNvSpPr>
                <a:spLocks noChangeArrowheads="1"/>
              </p:cNvSpPr>
              <p:nvPr/>
            </p:nvSpPr>
            <p:spPr bwMode="auto">
              <a:xfrm>
                <a:off x="5225" y="725"/>
                <a:ext cx="544" cy="181"/>
              </a:xfrm>
              <a:prstGeom prst="rect">
                <a:avLst/>
              </a:prstGeom>
              <a:solidFill>
                <a:srgbClr val="C1CE1D"/>
              </a:solidFill>
              <a:ln w="9525">
                <a:noFill/>
                <a:miter lim="800000"/>
                <a:headEnd/>
                <a:tailEnd/>
              </a:ln>
              <a:effectLst/>
            </p:spPr>
            <p:txBody>
              <a:bodyPr wrap="none" anchor="ctr"/>
              <a:lstStyle/>
              <a:p>
                <a:pPr>
                  <a:defRPr/>
                </a:pPr>
                <a:endParaRPr lang="en-US"/>
              </a:p>
            </p:txBody>
          </p:sp>
          <p:sp>
            <p:nvSpPr>
              <p:cNvPr id="1044" name="Rectangle 17"/>
              <p:cNvSpPr>
                <a:spLocks noChangeArrowheads="1"/>
              </p:cNvSpPr>
              <p:nvPr/>
            </p:nvSpPr>
            <p:spPr bwMode="auto">
              <a:xfrm>
                <a:off x="5225" y="430"/>
                <a:ext cx="544" cy="181"/>
              </a:xfrm>
              <a:prstGeom prst="rect">
                <a:avLst/>
              </a:prstGeom>
              <a:solidFill>
                <a:srgbClr val="C1CE1D"/>
              </a:solidFill>
              <a:ln w="9525">
                <a:noFill/>
                <a:miter lim="800000"/>
                <a:headEnd/>
                <a:tailEnd/>
              </a:ln>
              <a:effectLst/>
            </p:spPr>
            <p:txBody>
              <a:bodyPr wrap="none" anchor="ctr"/>
              <a:lstStyle/>
              <a:p>
                <a:pPr algn="ctr" eaLnBrk="0" hangingPunct="0">
                  <a:defRPr/>
                </a:pPr>
                <a:r>
                  <a:rPr lang="fr-FR" sz="1300" b="1">
                    <a:solidFill>
                      <a:srgbClr val="FFFFFF"/>
                    </a:solidFill>
                    <a:latin typeface="Century Gothic" pitchFamily="34" charset="0"/>
                  </a:rPr>
                  <a:t>EuropeAid</a:t>
                </a:r>
                <a:endParaRPr lang="fr-FR" sz="2400">
                  <a:solidFill>
                    <a:srgbClr val="FFFFFF"/>
                  </a:solidFill>
                  <a:latin typeface="Times"/>
                </a:endParaRPr>
              </a:p>
            </p:txBody>
          </p:sp>
        </p:grpSp>
      </p:grpSp>
      <p:grpSp>
        <p:nvGrpSpPr>
          <p:cNvPr id="1034" name="Group 18"/>
          <p:cNvGrpSpPr>
            <a:grpSpLocks/>
          </p:cNvGrpSpPr>
          <p:nvPr/>
        </p:nvGrpSpPr>
        <p:grpSpPr bwMode="auto">
          <a:xfrm>
            <a:off x="8280400" y="4763"/>
            <a:ext cx="863600" cy="6858000"/>
            <a:chOff x="5225" y="0"/>
            <a:chExt cx="544" cy="4320"/>
          </a:xfrm>
        </p:grpSpPr>
        <p:sp>
          <p:nvSpPr>
            <p:cNvPr id="1035" name="Rectangle 19"/>
            <p:cNvSpPr>
              <a:spLocks noChangeArrowheads="1"/>
            </p:cNvSpPr>
            <p:nvPr/>
          </p:nvSpPr>
          <p:spPr bwMode="auto">
            <a:xfrm>
              <a:off x="5533" y="0"/>
              <a:ext cx="227" cy="4320"/>
            </a:xfrm>
            <a:prstGeom prst="rect">
              <a:avLst/>
            </a:prstGeom>
            <a:solidFill>
              <a:srgbClr val="FFFFFF"/>
            </a:solidFill>
            <a:ln w="9525">
              <a:solidFill>
                <a:srgbClr val="FFFFFF"/>
              </a:solidFill>
              <a:miter lim="800000"/>
              <a:headEnd/>
              <a:tailEnd/>
            </a:ln>
            <a:effectLst/>
          </p:spPr>
          <p:txBody>
            <a:bodyPr wrap="none" anchor="ctr"/>
            <a:lstStyle/>
            <a:p>
              <a:pPr>
                <a:defRPr/>
              </a:pPr>
              <a:endParaRPr lang="en-US"/>
            </a:p>
          </p:txBody>
        </p:sp>
        <p:grpSp>
          <p:nvGrpSpPr>
            <p:cNvPr id="1036" name="Group 20"/>
            <p:cNvGrpSpPr>
              <a:grpSpLocks/>
            </p:cNvGrpSpPr>
            <p:nvPr/>
          </p:nvGrpSpPr>
          <p:grpSpPr bwMode="auto">
            <a:xfrm>
              <a:off x="5225" y="430"/>
              <a:ext cx="544" cy="771"/>
              <a:chOff x="5225" y="430"/>
              <a:chExt cx="544" cy="771"/>
            </a:xfrm>
          </p:grpSpPr>
          <p:sp>
            <p:nvSpPr>
              <p:cNvPr id="1037" name="Rectangle 21"/>
              <p:cNvSpPr>
                <a:spLocks noChangeArrowheads="1"/>
              </p:cNvSpPr>
              <p:nvPr/>
            </p:nvSpPr>
            <p:spPr bwMode="auto">
              <a:xfrm>
                <a:off x="5225" y="1020"/>
                <a:ext cx="544" cy="181"/>
              </a:xfrm>
              <a:prstGeom prst="rect">
                <a:avLst/>
              </a:prstGeom>
              <a:solidFill>
                <a:srgbClr val="E2A600"/>
              </a:solidFill>
              <a:ln w="9525">
                <a:noFill/>
                <a:miter lim="800000"/>
                <a:headEnd/>
                <a:tailEnd/>
              </a:ln>
              <a:effectLst/>
            </p:spPr>
            <p:txBody>
              <a:bodyPr wrap="none" anchor="ctr"/>
              <a:lstStyle/>
              <a:p>
                <a:pPr>
                  <a:defRPr/>
                </a:pPr>
                <a:endParaRPr lang="en-US"/>
              </a:p>
            </p:txBody>
          </p:sp>
          <p:sp>
            <p:nvSpPr>
              <p:cNvPr id="1038" name="Rectangle 22"/>
              <p:cNvSpPr>
                <a:spLocks noChangeArrowheads="1"/>
              </p:cNvSpPr>
              <p:nvPr/>
            </p:nvSpPr>
            <p:spPr bwMode="auto">
              <a:xfrm>
                <a:off x="5225" y="725"/>
                <a:ext cx="544" cy="181"/>
              </a:xfrm>
              <a:prstGeom prst="rect">
                <a:avLst/>
              </a:prstGeom>
              <a:solidFill>
                <a:srgbClr val="E2A600"/>
              </a:solidFill>
              <a:ln w="9525">
                <a:noFill/>
                <a:miter lim="800000"/>
                <a:headEnd/>
                <a:tailEnd/>
              </a:ln>
              <a:effectLst/>
            </p:spPr>
            <p:txBody>
              <a:bodyPr wrap="none" anchor="ctr"/>
              <a:lstStyle/>
              <a:p>
                <a:pPr>
                  <a:defRPr/>
                </a:pPr>
                <a:endParaRPr lang="en-US"/>
              </a:p>
            </p:txBody>
          </p:sp>
          <p:sp>
            <p:nvSpPr>
              <p:cNvPr id="1039" name="Rectangle 23"/>
              <p:cNvSpPr>
                <a:spLocks noChangeArrowheads="1"/>
              </p:cNvSpPr>
              <p:nvPr/>
            </p:nvSpPr>
            <p:spPr bwMode="auto">
              <a:xfrm>
                <a:off x="5225" y="430"/>
                <a:ext cx="544" cy="181"/>
              </a:xfrm>
              <a:prstGeom prst="rect">
                <a:avLst/>
              </a:prstGeom>
              <a:solidFill>
                <a:srgbClr val="E2A600"/>
              </a:solidFill>
              <a:ln w="9525">
                <a:noFill/>
                <a:miter lim="800000"/>
                <a:headEnd/>
                <a:tailEnd/>
              </a:ln>
              <a:effectLst/>
            </p:spPr>
            <p:txBody>
              <a:bodyPr wrap="none" anchor="ctr"/>
              <a:lstStyle/>
              <a:p>
                <a:pPr algn="ctr">
                  <a:defRPr/>
                </a:pPr>
                <a:r>
                  <a:rPr lang="fr-FR" sz="1300" b="1">
                    <a:solidFill>
                      <a:srgbClr val="FFFFFF"/>
                    </a:solidFill>
                    <a:latin typeface="Century Gothic" pitchFamily="34" charset="0"/>
                  </a:rPr>
                  <a:t>EuropeAid</a:t>
                </a:r>
                <a:endParaRPr lang="en-GB"/>
              </a:p>
            </p:txBody>
          </p:sp>
        </p:grpSp>
      </p:grpSp>
    </p:spTree>
  </p:cSld>
  <p:clrMap bg1="lt1" tx1="dk1" bg2="lt2" tx2="dk2" accent1="accent1" accent2="accent2" accent3="accent3" accent4="accent4" accent5="accent5" accent6="accent6" hlink="hlink" folHlink="folHlink"/>
  <p:sldLayoutIdLst>
    <p:sldLayoutId id="2147483976" r:id="rId1"/>
    <p:sldLayoutId id="2147483966" r:id="rId2"/>
    <p:sldLayoutId id="2147483967" r:id="rId3"/>
    <p:sldLayoutId id="2147483968" r:id="rId4"/>
    <p:sldLayoutId id="2147483969" r:id="rId5"/>
    <p:sldLayoutId id="2147483970" r:id="rId6"/>
    <p:sldLayoutId id="2147483971" r:id="rId7"/>
    <p:sldLayoutId id="2147483972" r:id="rId8"/>
    <p:sldLayoutId id="2147483973" r:id="rId9"/>
    <p:sldLayoutId id="2147483974" r:id="rId10"/>
    <p:sldLayoutId id="2147483975" r:id="rId11"/>
  </p:sldLayoutIdLst>
  <p:txStyles>
    <p:titleStyle>
      <a:lvl1pPr marL="6350" indent="-6350" algn="l" rtl="0" eaLnBrk="0" fontAlgn="base" hangingPunct="0">
        <a:spcBef>
          <a:spcPct val="0"/>
        </a:spcBef>
        <a:spcAft>
          <a:spcPct val="0"/>
        </a:spcAft>
        <a:defRPr sz="2400" b="1">
          <a:solidFill>
            <a:srgbClr val="E2A600"/>
          </a:solidFill>
          <a:latin typeface="+mj-lt"/>
          <a:ea typeface="+mj-ea"/>
          <a:cs typeface="+mj-cs"/>
        </a:defRPr>
      </a:lvl1pPr>
      <a:lvl2pPr marL="6350" indent="-6350" algn="l" rtl="0" eaLnBrk="0" fontAlgn="base" hangingPunct="0">
        <a:spcBef>
          <a:spcPct val="0"/>
        </a:spcBef>
        <a:spcAft>
          <a:spcPct val="0"/>
        </a:spcAft>
        <a:defRPr sz="2400" b="1">
          <a:solidFill>
            <a:srgbClr val="E2A600"/>
          </a:solidFill>
          <a:latin typeface="Verdana" pitchFamily="34" charset="0"/>
        </a:defRPr>
      </a:lvl2pPr>
      <a:lvl3pPr marL="6350" indent="-6350" algn="l" rtl="0" eaLnBrk="0" fontAlgn="base" hangingPunct="0">
        <a:spcBef>
          <a:spcPct val="0"/>
        </a:spcBef>
        <a:spcAft>
          <a:spcPct val="0"/>
        </a:spcAft>
        <a:defRPr sz="2400" b="1">
          <a:solidFill>
            <a:srgbClr val="E2A600"/>
          </a:solidFill>
          <a:latin typeface="Verdana" pitchFamily="34" charset="0"/>
        </a:defRPr>
      </a:lvl3pPr>
      <a:lvl4pPr marL="6350" indent="-6350" algn="l" rtl="0" eaLnBrk="0" fontAlgn="base" hangingPunct="0">
        <a:spcBef>
          <a:spcPct val="0"/>
        </a:spcBef>
        <a:spcAft>
          <a:spcPct val="0"/>
        </a:spcAft>
        <a:defRPr sz="2400" b="1">
          <a:solidFill>
            <a:srgbClr val="E2A600"/>
          </a:solidFill>
          <a:latin typeface="Verdana" pitchFamily="34" charset="0"/>
        </a:defRPr>
      </a:lvl4pPr>
      <a:lvl5pPr marL="6350" indent="-6350" algn="l" rtl="0" eaLnBrk="0" fontAlgn="base" hangingPunct="0">
        <a:spcBef>
          <a:spcPct val="0"/>
        </a:spcBef>
        <a:spcAft>
          <a:spcPct val="0"/>
        </a:spcAft>
        <a:defRPr sz="2400" b="1">
          <a:solidFill>
            <a:srgbClr val="E2A600"/>
          </a:solidFill>
          <a:latin typeface="Verdana" pitchFamily="34" charset="0"/>
        </a:defRPr>
      </a:lvl5pPr>
      <a:lvl6pPr marL="463550" algn="l" rtl="0" fontAlgn="base">
        <a:spcBef>
          <a:spcPct val="0"/>
        </a:spcBef>
        <a:spcAft>
          <a:spcPct val="0"/>
        </a:spcAft>
        <a:defRPr sz="2400" b="1">
          <a:solidFill>
            <a:srgbClr val="E2A600"/>
          </a:solidFill>
          <a:latin typeface="Verdana" pitchFamily="34" charset="0"/>
        </a:defRPr>
      </a:lvl6pPr>
      <a:lvl7pPr marL="920750" algn="l" rtl="0" fontAlgn="base">
        <a:spcBef>
          <a:spcPct val="0"/>
        </a:spcBef>
        <a:spcAft>
          <a:spcPct val="0"/>
        </a:spcAft>
        <a:defRPr sz="2400" b="1">
          <a:solidFill>
            <a:srgbClr val="E2A600"/>
          </a:solidFill>
          <a:latin typeface="Verdana" pitchFamily="34" charset="0"/>
        </a:defRPr>
      </a:lvl7pPr>
      <a:lvl8pPr marL="1377950" algn="l" rtl="0" fontAlgn="base">
        <a:spcBef>
          <a:spcPct val="0"/>
        </a:spcBef>
        <a:spcAft>
          <a:spcPct val="0"/>
        </a:spcAft>
        <a:defRPr sz="2400" b="1">
          <a:solidFill>
            <a:srgbClr val="E2A600"/>
          </a:solidFill>
          <a:latin typeface="Verdana" pitchFamily="34" charset="0"/>
        </a:defRPr>
      </a:lvl8pPr>
      <a:lvl9pPr marL="1835150" algn="l" rtl="0" fontAlgn="base">
        <a:spcBef>
          <a:spcPct val="0"/>
        </a:spcBef>
        <a:spcAft>
          <a:spcPct val="0"/>
        </a:spcAft>
        <a:defRPr sz="2400" b="1">
          <a:solidFill>
            <a:srgbClr val="E2A600"/>
          </a:solidFill>
          <a:latin typeface="Verdana" pitchFamily="34" charset="0"/>
        </a:defRPr>
      </a:lvl9pPr>
    </p:titleStyle>
    <p:bodyStyle>
      <a:lvl1pPr marL="180975" indent="-180975" algn="l" rtl="0" eaLnBrk="0" fontAlgn="base" hangingPunct="0">
        <a:lnSpc>
          <a:spcPts val="2800"/>
        </a:lnSpc>
        <a:spcBef>
          <a:spcPct val="0"/>
        </a:spcBef>
        <a:spcAft>
          <a:spcPct val="0"/>
        </a:spcAft>
        <a:buFont typeface="Times"/>
        <a:buChar char="•"/>
        <a:defRPr sz="2000">
          <a:solidFill>
            <a:srgbClr val="FFFFFF"/>
          </a:solidFill>
          <a:latin typeface="+mn-lt"/>
          <a:ea typeface="+mn-ea"/>
          <a:cs typeface="+mn-cs"/>
        </a:defRPr>
      </a:lvl1pPr>
      <a:lvl2pPr marL="742950" indent="-285750" algn="l" rtl="0" eaLnBrk="0" fontAlgn="base" hangingPunct="0">
        <a:lnSpc>
          <a:spcPts val="2800"/>
        </a:lnSpc>
        <a:spcBef>
          <a:spcPct val="0"/>
        </a:spcBef>
        <a:spcAft>
          <a:spcPct val="0"/>
        </a:spcAft>
        <a:buSzPct val="60000"/>
        <a:buChar char="o"/>
        <a:defRPr sz="2000">
          <a:solidFill>
            <a:srgbClr val="FFFFFF"/>
          </a:solidFill>
          <a:latin typeface="+mn-lt"/>
        </a:defRPr>
      </a:lvl2pPr>
      <a:lvl3pPr marL="1144588" indent="-228600" algn="l" rtl="0" eaLnBrk="0" fontAlgn="base" hangingPunct="0">
        <a:lnSpc>
          <a:spcPts val="2800"/>
        </a:lnSpc>
        <a:spcBef>
          <a:spcPct val="0"/>
        </a:spcBef>
        <a:spcAft>
          <a:spcPct val="0"/>
        </a:spcAft>
        <a:buChar char="•"/>
        <a:defRPr sz="2000">
          <a:solidFill>
            <a:srgbClr val="FFFFFF"/>
          </a:solidFill>
          <a:latin typeface="+mn-lt"/>
        </a:defRPr>
      </a:lvl3pPr>
      <a:lvl4pPr marL="1600200" indent="-228600" algn="l" rtl="0" eaLnBrk="0" fontAlgn="base" hangingPunct="0">
        <a:lnSpc>
          <a:spcPts val="2800"/>
        </a:lnSpc>
        <a:spcBef>
          <a:spcPct val="0"/>
        </a:spcBef>
        <a:spcAft>
          <a:spcPct val="0"/>
        </a:spcAft>
        <a:buSzPct val="65000"/>
        <a:buChar char="o"/>
        <a:defRPr sz="2000">
          <a:solidFill>
            <a:srgbClr val="FFFFFF"/>
          </a:solidFill>
          <a:latin typeface="+mn-lt"/>
        </a:defRPr>
      </a:lvl4pPr>
      <a:lvl5pPr marL="2057400" indent="-228600" algn="l" rtl="0" eaLnBrk="0" fontAlgn="base" hangingPunct="0">
        <a:lnSpc>
          <a:spcPts val="2800"/>
        </a:lnSpc>
        <a:spcBef>
          <a:spcPct val="0"/>
        </a:spcBef>
        <a:spcAft>
          <a:spcPct val="0"/>
        </a:spcAft>
        <a:buChar char="•"/>
        <a:defRPr sz="2000">
          <a:solidFill>
            <a:srgbClr val="FFFFFF"/>
          </a:solidFill>
          <a:latin typeface="+mn-lt"/>
        </a:defRPr>
      </a:lvl5pPr>
      <a:lvl6pPr marL="2514600" indent="-228600" algn="l" rtl="0" eaLnBrk="0" fontAlgn="base" hangingPunct="0">
        <a:lnSpc>
          <a:spcPts val="2800"/>
        </a:lnSpc>
        <a:spcBef>
          <a:spcPct val="0"/>
        </a:spcBef>
        <a:spcAft>
          <a:spcPct val="0"/>
        </a:spcAft>
        <a:buChar char="•"/>
        <a:defRPr sz="2000">
          <a:solidFill>
            <a:srgbClr val="FFFFFF"/>
          </a:solidFill>
          <a:latin typeface="+mn-lt"/>
        </a:defRPr>
      </a:lvl6pPr>
      <a:lvl7pPr marL="2971800" indent="-228600" algn="l" rtl="0" eaLnBrk="0" fontAlgn="base" hangingPunct="0">
        <a:lnSpc>
          <a:spcPts val="2800"/>
        </a:lnSpc>
        <a:spcBef>
          <a:spcPct val="0"/>
        </a:spcBef>
        <a:spcAft>
          <a:spcPct val="0"/>
        </a:spcAft>
        <a:buChar char="•"/>
        <a:defRPr sz="2000">
          <a:solidFill>
            <a:srgbClr val="FFFFFF"/>
          </a:solidFill>
          <a:latin typeface="+mn-lt"/>
        </a:defRPr>
      </a:lvl7pPr>
      <a:lvl8pPr marL="3429000" indent="-228600" algn="l" rtl="0" eaLnBrk="0" fontAlgn="base" hangingPunct="0">
        <a:lnSpc>
          <a:spcPts val="2800"/>
        </a:lnSpc>
        <a:spcBef>
          <a:spcPct val="0"/>
        </a:spcBef>
        <a:spcAft>
          <a:spcPct val="0"/>
        </a:spcAft>
        <a:buChar char="•"/>
        <a:defRPr sz="2000">
          <a:solidFill>
            <a:srgbClr val="FFFFFF"/>
          </a:solidFill>
          <a:latin typeface="+mn-lt"/>
        </a:defRPr>
      </a:lvl8pPr>
      <a:lvl9pPr marL="3886200" indent="-228600" algn="l" rtl="0" eaLnBrk="0" fontAlgn="base" hangingPunct="0">
        <a:lnSpc>
          <a:spcPts val="2800"/>
        </a:lnSpc>
        <a:spcBef>
          <a:spcPct val="0"/>
        </a:spcBef>
        <a:spcAft>
          <a:spcPct val="0"/>
        </a:spcAft>
        <a:buChar char="•"/>
        <a:defRPr sz="2000">
          <a:solidFill>
            <a:srgbClr val="FFFF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marL="0" indent="6350" algn="ctr" eaLnBrk="1" hangingPunct="1"/>
            <a:r>
              <a:rPr lang="en-GB" smtClean="0"/>
              <a:t>Joint Humanitarian-Development Framework (JHDF) </a:t>
            </a:r>
            <a:br>
              <a:rPr lang="en-GB" smtClean="0"/>
            </a:br>
            <a:endParaRPr lang="en-GB" smtClean="0"/>
          </a:p>
        </p:txBody>
      </p:sp>
      <p:sp>
        <p:nvSpPr>
          <p:cNvPr id="3075" name="Rectangle 3"/>
          <p:cNvSpPr>
            <a:spLocks noGrp="1" noChangeArrowheads="1"/>
          </p:cNvSpPr>
          <p:nvPr>
            <p:ph type="subTitle" idx="1"/>
          </p:nvPr>
        </p:nvSpPr>
        <p:spPr/>
        <p:txBody>
          <a:bodyPr/>
          <a:lstStyle/>
          <a:p>
            <a:pPr algn="ctr">
              <a:buFont typeface="Times"/>
              <a:buNone/>
            </a:pPr>
            <a:r>
              <a:rPr lang="en-GB" smtClean="0"/>
              <a:t>Acting in Transition Situations</a:t>
            </a:r>
          </a:p>
          <a:p>
            <a:pPr algn="ctr">
              <a:buFont typeface="Times"/>
              <a:buNone/>
            </a:pPr>
            <a:endParaRPr lang="en-GB" smtClean="0"/>
          </a:p>
          <a:p>
            <a:pPr algn="ctr">
              <a:buFont typeface="Times"/>
              <a:buNone/>
            </a:pPr>
            <a:r>
              <a:rPr lang="en-GB" smtClean="0"/>
              <a:t>Brussels</a:t>
            </a:r>
          </a:p>
          <a:p>
            <a:pPr algn="ctr">
              <a:buFont typeface="Times"/>
              <a:buNone/>
            </a:pPr>
            <a:endParaRPr lang="en-GB" smtClean="0"/>
          </a:p>
          <a:p>
            <a:pPr algn="ctr">
              <a:buFont typeface="Times"/>
              <a:buNone/>
            </a:pPr>
            <a:r>
              <a:rPr lang="en-GB" smtClean="0"/>
              <a:t>13</a:t>
            </a:r>
            <a:r>
              <a:rPr lang="en-GB" baseline="30000" smtClean="0"/>
              <a:t>th</a:t>
            </a:r>
            <a:r>
              <a:rPr lang="en-GB" smtClean="0"/>
              <a:t>-15</a:t>
            </a:r>
            <a:r>
              <a:rPr lang="en-GB" baseline="30000" smtClean="0"/>
              <a:t>th</a:t>
            </a:r>
            <a:r>
              <a:rPr lang="en-GB" smtClean="0"/>
              <a:t> July 2011</a:t>
            </a:r>
            <a:endParaRPr 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Grp="1" noChangeAspect="1" noChangeArrowheads="1"/>
          </p:cNvPicPr>
          <p:nvPr>
            <p:ph idx="4294967295"/>
          </p:nvPr>
        </p:nvPicPr>
        <p:blipFill>
          <a:blip r:embed="rId2" cstate="print"/>
          <a:srcRect/>
          <a:stretch>
            <a:fillRect/>
          </a:stretch>
        </p:blipFill>
        <p:spPr>
          <a:xfrm>
            <a:off x="3563938" y="0"/>
            <a:ext cx="4862512" cy="6858000"/>
          </a:xfrm>
          <a:noFill/>
        </p:spPr>
      </p:pic>
      <p:sp>
        <p:nvSpPr>
          <p:cNvPr id="7" name="Slide Number Placeholder 3"/>
          <p:cNvSpPr>
            <a:spLocks noGrp="1"/>
          </p:cNvSpPr>
          <p:nvPr>
            <p:ph type="sldNum" sz="quarter" idx="12"/>
          </p:nvPr>
        </p:nvSpPr>
        <p:spPr/>
        <p:txBody>
          <a:bodyPr/>
          <a:lstStyle/>
          <a:p>
            <a:pPr>
              <a:defRPr/>
            </a:pPr>
            <a:fld id="{649DA61F-0F7F-4A71-ACE1-031F3E2A746B}" type="slidenum">
              <a:rPr lang="en-GB"/>
              <a:pPr>
                <a:defRPr/>
              </a:pPr>
              <a:t>10</a:t>
            </a:fld>
            <a:endParaRPr lang="en-GB"/>
          </a:p>
        </p:txBody>
      </p:sp>
      <p:sp>
        <p:nvSpPr>
          <p:cNvPr id="12292" name="Text Box 3"/>
          <p:cNvSpPr txBox="1">
            <a:spLocks noChangeArrowheads="1"/>
          </p:cNvSpPr>
          <p:nvPr/>
        </p:nvSpPr>
        <p:spPr bwMode="auto">
          <a:xfrm>
            <a:off x="233363" y="280988"/>
            <a:ext cx="3114675" cy="366712"/>
          </a:xfrm>
          <a:prstGeom prst="rect">
            <a:avLst/>
          </a:prstGeom>
          <a:noFill/>
          <a:ln w="9525">
            <a:noFill/>
            <a:miter lim="800000"/>
            <a:headEnd/>
            <a:tailEnd/>
          </a:ln>
        </p:spPr>
        <p:txBody>
          <a:bodyPr>
            <a:spAutoFit/>
          </a:bodyPr>
          <a:lstStyle/>
          <a:p>
            <a:endParaRPr lang="fr-FR"/>
          </a:p>
        </p:txBody>
      </p:sp>
      <p:sp>
        <p:nvSpPr>
          <p:cNvPr id="12293" name="Text Box 4"/>
          <p:cNvSpPr txBox="1">
            <a:spLocks noChangeArrowheads="1"/>
          </p:cNvSpPr>
          <p:nvPr/>
        </p:nvSpPr>
        <p:spPr bwMode="auto">
          <a:xfrm>
            <a:off x="252413" y="549275"/>
            <a:ext cx="3240087" cy="5311775"/>
          </a:xfrm>
          <a:prstGeom prst="rect">
            <a:avLst/>
          </a:prstGeom>
          <a:noFill/>
          <a:ln w="9525">
            <a:noFill/>
            <a:miter lim="800000"/>
            <a:headEnd/>
            <a:tailEnd/>
          </a:ln>
        </p:spPr>
        <p:txBody>
          <a:bodyPr>
            <a:spAutoFit/>
          </a:bodyPr>
          <a:lstStyle/>
          <a:p>
            <a:pPr>
              <a:spcBef>
                <a:spcPct val="50000"/>
              </a:spcBef>
            </a:pPr>
            <a:r>
              <a:rPr lang="en-US" sz="2400" b="1">
                <a:solidFill>
                  <a:srgbClr val="FFFF00"/>
                </a:solidFill>
              </a:rPr>
              <a:t>Planning Responses</a:t>
            </a:r>
          </a:p>
          <a:p>
            <a:pPr algn="ctr">
              <a:spcBef>
                <a:spcPct val="50000"/>
              </a:spcBef>
            </a:pPr>
            <a:r>
              <a:rPr lang="en-US" sz="2000" b="1">
                <a:solidFill>
                  <a:srgbClr val="FF0000"/>
                </a:solidFill>
              </a:rPr>
              <a:t>SCaT</a:t>
            </a:r>
          </a:p>
          <a:p>
            <a:pPr>
              <a:spcBef>
                <a:spcPct val="50000"/>
              </a:spcBef>
            </a:pPr>
            <a:r>
              <a:rPr lang="en-US" b="1">
                <a:solidFill>
                  <a:srgbClr val="FF0000"/>
                </a:solidFill>
              </a:rPr>
              <a:t>Scale:</a:t>
            </a:r>
            <a:r>
              <a:rPr lang="en-US"/>
              <a:t> How large a response in respect of need</a:t>
            </a:r>
          </a:p>
          <a:p>
            <a:pPr>
              <a:spcBef>
                <a:spcPct val="50000"/>
              </a:spcBef>
            </a:pPr>
            <a:r>
              <a:rPr lang="en-US" b="1">
                <a:solidFill>
                  <a:srgbClr val="FF0000"/>
                </a:solidFill>
              </a:rPr>
              <a:t>Coverage:</a:t>
            </a:r>
            <a:r>
              <a:rPr lang="en-US"/>
              <a:t> How many centres can be included to ensure a critical mass of people trained and assisted in new techniques and alternative livelihoods to make a significant difference to Recovery</a:t>
            </a:r>
          </a:p>
          <a:p>
            <a:pPr>
              <a:spcBef>
                <a:spcPct val="50000"/>
              </a:spcBef>
            </a:pPr>
            <a:r>
              <a:rPr lang="en-US" b="1">
                <a:solidFill>
                  <a:srgbClr val="FF0000"/>
                </a:solidFill>
              </a:rPr>
              <a:t>and</a:t>
            </a:r>
          </a:p>
          <a:p>
            <a:pPr>
              <a:spcBef>
                <a:spcPct val="50000"/>
              </a:spcBef>
            </a:pPr>
            <a:r>
              <a:rPr lang="en-US" b="1">
                <a:solidFill>
                  <a:srgbClr val="FF0000"/>
                </a:solidFill>
              </a:rPr>
              <a:t>Timeline:</a:t>
            </a:r>
            <a:r>
              <a:rPr lang="en-US"/>
              <a:t> How quickly  can a significant response be mounted and implemented</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indent="0" algn="ctr" eaLnBrk="1" hangingPunct="1"/>
            <a:r>
              <a:rPr lang="en-GB" smtClean="0"/>
              <a:t>Fragility and Transition</a:t>
            </a:r>
          </a:p>
        </p:txBody>
      </p:sp>
      <p:sp>
        <p:nvSpPr>
          <p:cNvPr id="3" name="Content Placeholder 2"/>
          <p:cNvSpPr>
            <a:spLocks noGrp="1"/>
          </p:cNvSpPr>
          <p:nvPr>
            <p:ph idx="1"/>
          </p:nvPr>
        </p:nvSpPr>
        <p:spPr>
          <a:xfrm>
            <a:off x="395288" y="2060575"/>
            <a:ext cx="8229600" cy="3313113"/>
          </a:xfrm>
        </p:spPr>
        <p:txBody>
          <a:bodyPr/>
          <a:lstStyle/>
          <a:p>
            <a:pPr marL="0" indent="0">
              <a:buFont typeface="Times" pitchFamily="18" charset="0"/>
              <a:buNone/>
              <a:defRPr/>
            </a:pPr>
            <a:r>
              <a:rPr lang="en-GB" dirty="0" smtClean="0"/>
              <a:t>A ‘fragile state’ is typically defined as a low income country, weakened by limited state capacity or weak state legitimacy, leaving citizens vulnerable to a whole range of shocks. </a:t>
            </a:r>
          </a:p>
          <a:p>
            <a:pPr marL="0" indent="0">
              <a:buFont typeface="Times" pitchFamily="18" charset="0"/>
              <a:buNone/>
              <a:defRPr/>
            </a:pPr>
            <a:endParaRPr lang="en-GB" dirty="0" smtClean="0"/>
          </a:p>
          <a:p>
            <a:pPr marL="0" indent="0">
              <a:buFont typeface="Times" pitchFamily="18" charset="0"/>
              <a:buNone/>
              <a:defRPr/>
            </a:pPr>
            <a:r>
              <a:rPr lang="en-GB" dirty="0" smtClean="0"/>
              <a:t>A ‘Transition situation’ is the movement of a country from an unstable, traumatic state requiring emergency humanitarian aid to a state of recovery that demonstrates resilience, in which regular, bilateral developmental processes may be conducted.</a:t>
            </a:r>
          </a:p>
          <a:p>
            <a:pPr>
              <a:buFont typeface="Times" pitchFamily="18" charset="0"/>
              <a:buChar char="•"/>
              <a:defRPr/>
            </a:pPr>
            <a:endParaRPr lang="en-GB"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grpId="0" nodeType="withEffect">
                                  <p:stCondLst>
                                    <p:cond delay="0"/>
                                  </p:stCondLst>
                                  <p:iterate type="lt">
                                    <p:tmPct val="50000"/>
                                  </p:iterate>
                                  <p:childTnLst>
                                    <p:set>
                                      <p:cBhvr>
                                        <p:cTn id="6" dur="1" fill="hold">
                                          <p:stCondLst>
                                            <p:cond delay="0"/>
                                          </p:stCondLst>
                                        </p:cTn>
                                        <p:tgtEl>
                                          <p:spTgt spid="4098"/>
                                        </p:tgtEl>
                                        <p:attrNameLst>
                                          <p:attrName>style.visibility</p:attrName>
                                        </p:attrNameLst>
                                      </p:cBhvr>
                                      <p:to>
                                        <p:strVal val="visible"/>
                                      </p:to>
                                    </p:set>
                                    <p:anim calcmode="discrete" valueType="clr">
                                      <p:cBhvr override="childStyle">
                                        <p:cTn id="7" dur="80"/>
                                        <p:tgtEl>
                                          <p:spTgt spid="4098"/>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098"/>
                                        </p:tgtEl>
                                        <p:attrNameLst>
                                          <p:attrName>fillcolor</p:attrName>
                                        </p:attrNameLst>
                                      </p:cBhvr>
                                      <p:tavLst>
                                        <p:tav tm="0">
                                          <p:val>
                                            <p:clrVal>
                                              <a:schemeClr val="accent2"/>
                                            </p:clrVal>
                                          </p:val>
                                        </p:tav>
                                        <p:tav tm="50000">
                                          <p:val>
                                            <p:clrVal>
                                              <a:schemeClr val="hlink"/>
                                            </p:clrVal>
                                          </p:val>
                                        </p:tav>
                                      </p:tavLst>
                                    </p:anim>
                                    <p:set>
                                      <p:cBhvr>
                                        <p:cTn id="9" dur="80"/>
                                        <p:tgtEl>
                                          <p:spTgt spid="4098"/>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48" presetClass="entr" presetSubtype="0" accel="5000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5" dur="1000" fill="hold"/>
                                        <p:tgtEl>
                                          <p:spTgt spid="3">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7" dur="1000"/>
                                        <p:tgtEl>
                                          <p:spTgt spid="3">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5"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p:cTn id="22"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3"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4"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5"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indent="0" algn="ctr" eaLnBrk="1" hangingPunct="1"/>
            <a:r>
              <a:rPr lang="en-GB" smtClean="0"/>
              <a:t>Aid and Transition</a:t>
            </a:r>
          </a:p>
        </p:txBody>
      </p:sp>
      <p:sp>
        <p:nvSpPr>
          <p:cNvPr id="5123" name="Content Placeholder 2"/>
          <p:cNvSpPr>
            <a:spLocks noGrp="1"/>
          </p:cNvSpPr>
          <p:nvPr>
            <p:ph idx="1"/>
          </p:nvPr>
        </p:nvSpPr>
        <p:spPr/>
        <p:txBody>
          <a:bodyPr/>
          <a:lstStyle/>
          <a:p>
            <a:r>
              <a:rPr lang="en-GB" smtClean="0"/>
              <a:t>response to transition situations is defined, controlled or constrained by policies, processes, perceptions, strategies, and most importantly the instruments</a:t>
            </a:r>
          </a:p>
          <a:p>
            <a:r>
              <a:rPr lang="en-GB" smtClean="0"/>
              <a:t>Historically, these have comprised mainly of two forms of approaches/instruments: </a:t>
            </a:r>
          </a:p>
          <a:p>
            <a:r>
              <a:rPr lang="en-GB" smtClean="0"/>
              <a:t>emergency </a:t>
            </a:r>
            <a:r>
              <a:rPr lang="en-GB" b="1" i="1" smtClean="0"/>
              <a:t>humanitarian aid</a:t>
            </a:r>
            <a:r>
              <a:rPr lang="en-GB" smtClean="0"/>
              <a:t>, an apolitical, emergency-orientated and short-term form of relief primarily to save lives </a:t>
            </a:r>
          </a:p>
          <a:p>
            <a:r>
              <a:rPr lang="en-GB" b="1" i="1" smtClean="0"/>
              <a:t>development aid</a:t>
            </a:r>
            <a:r>
              <a:rPr lang="en-GB" smtClean="0"/>
              <a:t> which by necessity is orientated to work at achieving sustainable growth and stability through working with government/state using larger, longer-term more predictable budgets.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1" presetClass="entr" presetSubtype="0" fill="hold" grpId="0" nodeType="with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770" decel="100000"/>
                                        <p:tgtEl>
                                          <p:spTgt spid="5122"/>
                                        </p:tgtEl>
                                      </p:cBhvr>
                                    </p:animEffect>
                                    <p:animScale>
                                      <p:cBhvr>
                                        <p:cTn id="8" dur="770" decel="100000"/>
                                        <p:tgtEl>
                                          <p:spTgt spid="5122"/>
                                        </p:tgtEl>
                                      </p:cBhvr>
                                      <p:from x="10000" y="10000"/>
                                      <p:to x="200000" y="450000"/>
                                    </p:animScale>
                                    <p:animScale>
                                      <p:cBhvr>
                                        <p:cTn id="9" dur="1230" accel="100000" fill="hold">
                                          <p:stCondLst>
                                            <p:cond delay="770"/>
                                          </p:stCondLst>
                                        </p:cTn>
                                        <p:tgtEl>
                                          <p:spTgt spid="5122"/>
                                        </p:tgtEl>
                                      </p:cBhvr>
                                      <p:from x="200000" y="450000"/>
                                      <p:to x="100000" y="100000"/>
                                    </p:animScale>
                                    <p:set>
                                      <p:cBhvr>
                                        <p:cTn id="10" dur="770" fill="hold"/>
                                        <p:tgtEl>
                                          <p:spTgt spid="5122"/>
                                        </p:tgtEl>
                                        <p:attrNameLst>
                                          <p:attrName>ppt_x</p:attrName>
                                        </p:attrNameLst>
                                      </p:cBhvr>
                                      <p:to>
                                        <p:strVal val="(0.5)"/>
                                      </p:to>
                                    </p:set>
                                    <p:anim from="(0.5)" to="(#ppt_x)" calcmode="lin" valueType="num">
                                      <p:cBhvr>
                                        <p:cTn id="11" dur="1230" accel="100000" fill="hold">
                                          <p:stCondLst>
                                            <p:cond delay="770"/>
                                          </p:stCondLst>
                                        </p:cTn>
                                        <p:tgtEl>
                                          <p:spTgt spid="5122"/>
                                        </p:tgtEl>
                                        <p:attrNameLst>
                                          <p:attrName>ppt_x</p:attrName>
                                        </p:attrNameLst>
                                      </p:cBhvr>
                                    </p:anim>
                                    <p:set>
                                      <p:cBhvr>
                                        <p:cTn id="12" dur="770" fill="hold"/>
                                        <p:tgtEl>
                                          <p:spTgt spid="5122"/>
                                        </p:tgtEl>
                                        <p:attrNameLst>
                                          <p:attrName>ppt_y</p:attrName>
                                        </p:attrNameLst>
                                      </p:cBhvr>
                                      <p:to>
                                        <p:strVal val="(#ppt_y+0.4)"/>
                                      </p:to>
                                    </p:set>
                                    <p:anim from="(#ppt_y+0.4)" to="(#ppt_y)" calcmode="lin" valueType="num">
                                      <p:cBhvr>
                                        <p:cTn id="13" dur="1230" accel="100000" fill="hold">
                                          <p:stCondLst>
                                            <p:cond delay="770"/>
                                          </p:stCondLst>
                                        </p:cTn>
                                        <p:tgtEl>
                                          <p:spTgt spid="5122"/>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30" presetClass="entr" presetSubtype="0" fill="hold" nodeType="clickEffect">
                                  <p:stCondLst>
                                    <p:cond delay="0"/>
                                  </p:stCondLst>
                                  <p:childTnLst>
                                    <p:set>
                                      <p:cBhvr>
                                        <p:cTn id="17" dur="1" fill="hold">
                                          <p:stCondLst>
                                            <p:cond delay="0"/>
                                          </p:stCondLst>
                                        </p:cTn>
                                        <p:tgtEl>
                                          <p:spTgt spid="5123">
                                            <p:txEl>
                                              <p:pRg st="0" end="0"/>
                                            </p:txEl>
                                          </p:spTgt>
                                        </p:tgtEl>
                                        <p:attrNameLst>
                                          <p:attrName>style.visibility</p:attrName>
                                        </p:attrNameLst>
                                      </p:cBhvr>
                                      <p:to>
                                        <p:strVal val="visible"/>
                                      </p:to>
                                    </p:set>
                                    <p:animEffect transition="in" filter="fade">
                                      <p:cBhvr>
                                        <p:cTn id="18" dur="800" decel="100000"/>
                                        <p:tgtEl>
                                          <p:spTgt spid="5123">
                                            <p:txEl>
                                              <p:pRg st="0" end="0"/>
                                            </p:txEl>
                                          </p:spTgt>
                                        </p:tgtEl>
                                      </p:cBhvr>
                                    </p:animEffect>
                                    <p:anim calcmode="lin" valueType="num">
                                      <p:cBhvr>
                                        <p:cTn id="19" dur="800" decel="100000" fill="hold"/>
                                        <p:tgtEl>
                                          <p:spTgt spid="5123">
                                            <p:txEl>
                                              <p:pRg st="0" end="0"/>
                                            </p:txEl>
                                          </p:spTgt>
                                        </p:tgtEl>
                                        <p:attrNameLst>
                                          <p:attrName>style.rotation</p:attrName>
                                        </p:attrNameLst>
                                      </p:cBhvr>
                                      <p:tavLst>
                                        <p:tav tm="0">
                                          <p:val>
                                            <p:fltVal val="-90"/>
                                          </p:val>
                                        </p:tav>
                                        <p:tav tm="100000">
                                          <p:val>
                                            <p:fltVal val="0"/>
                                          </p:val>
                                        </p:tav>
                                      </p:tavLst>
                                    </p:anim>
                                    <p:anim calcmode="lin" valueType="num">
                                      <p:cBhvr>
                                        <p:cTn id="20" dur="800" decel="100000" fill="hold"/>
                                        <p:tgtEl>
                                          <p:spTgt spid="5123">
                                            <p:txEl>
                                              <p:pRg st="0" end="0"/>
                                            </p:txEl>
                                          </p:spTgt>
                                        </p:tgtEl>
                                        <p:attrNameLst>
                                          <p:attrName>ppt_x</p:attrName>
                                        </p:attrNameLst>
                                      </p:cBhvr>
                                      <p:tavLst>
                                        <p:tav tm="0">
                                          <p:val>
                                            <p:strVal val="#ppt_x+0.4"/>
                                          </p:val>
                                        </p:tav>
                                        <p:tav tm="100000">
                                          <p:val>
                                            <p:strVal val="#ppt_x-0.05"/>
                                          </p:val>
                                        </p:tav>
                                      </p:tavLst>
                                    </p:anim>
                                    <p:anim calcmode="lin" valueType="num">
                                      <p:cBhvr>
                                        <p:cTn id="21" dur="800" decel="100000" fill="hold"/>
                                        <p:tgtEl>
                                          <p:spTgt spid="5123">
                                            <p:txEl>
                                              <p:pRg st="0" end="0"/>
                                            </p:txEl>
                                          </p:spTgt>
                                        </p:tgtEl>
                                        <p:attrNameLst>
                                          <p:attrName>ppt_y</p:attrName>
                                        </p:attrNameLst>
                                      </p:cBhvr>
                                      <p:tavLst>
                                        <p:tav tm="0">
                                          <p:val>
                                            <p:strVal val="#ppt_y-0.4"/>
                                          </p:val>
                                        </p:tav>
                                        <p:tav tm="100000">
                                          <p:val>
                                            <p:strVal val="#ppt_y+0.1"/>
                                          </p:val>
                                        </p:tav>
                                      </p:tavLst>
                                    </p:anim>
                                    <p:anim calcmode="lin" valueType="num">
                                      <p:cBhvr>
                                        <p:cTn id="22" dur="200" accel="100000" fill="hold">
                                          <p:stCondLst>
                                            <p:cond delay="800"/>
                                          </p:stCondLst>
                                        </p:cTn>
                                        <p:tgtEl>
                                          <p:spTgt spid="5123">
                                            <p:txEl>
                                              <p:pRg st="0" end="0"/>
                                            </p:txEl>
                                          </p:spTgt>
                                        </p:tgtEl>
                                        <p:attrNameLst>
                                          <p:attrName>ppt_x</p:attrName>
                                        </p:attrNameLst>
                                      </p:cBhvr>
                                      <p:tavLst>
                                        <p:tav tm="0">
                                          <p:val>
                                            <p:strVal val="#ppt_x-0.05"/>
                                          </p:val>
                                        </p:tav>
                                        <p:tav tm="100000">
                                          <p:val>
                                            <p:strVal val="#ppt_x"/>
                                          </p:val>
                                        </p:tav>
                                      </p:tavLst>
                                    </p:anim>
                                    <p:anim calcmode="lin" valueType="num">
                                      <p:cBhvr>
                                        <p:cTn id="23" dur="200" accel="100000" fill="hold">
                                          <p:stCondLst>
                                            <p:cond delay="800"/>
                                          </p:stCondLst>
                                        </p:cTn>
                                        <p:tgtEl>
                                          <p:spTgt spid="512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58" presetClass="entr" presetSubtype="0" accel="100000" fill="hold" nodeType="clickEffect">
                                  <p:stCondLst>
                                    <p:cond delay="0"/>
                                  </p:stCondLst>
                                  <p:childTnLst>
                                    <p:set>
                                      <p:cBhvr>
                                        <p:cTn id="27" dur="1" fill="hold">
                                          <p:stCondLst>
                                            <p:cond delay="0"/>
                                          </p:stCondLst>
                                        </p:cTn>
                                        <p:tgtEl>
                                          <p:spTgt spid="5123">
                                            <p:txEl>
                                              <p:pRg st="1" end="1"/>
                                            </p:txEl>
                                          </p:spTgt>
                                        </p:tgtEl>
                                        <p:attrNameLst>
                                          <p:attrName>style.visibility</p:attrName>
                                        </p:attrNameLst>
                                      </p:cBhvr>
                                      <p:to>
                                        <p:strVal val="visible"/>
                                      </p:to>
                                    </p:set>
                                    <p:anim calcmode="lin" valueType="num">
                                      <p:cBhvr>
                                        <p:cTn id="28" dur="500" fill="hold"/>
                                        <p:tgtEl>
                                          <p:spTgt spid="5123">
                                            <p:txEl>
                                              <p:pRg st="1" end="1"/>
                                            </p:txEl>
                                          </p:spTgt>
                                        </p:tgtEl>
                                        <p:attrNameLst>
                                          <p:attrName>ppt_w</p:attrName>
                                        </p:attrNameLst>
                                      </p:cBhvr>
                                      <p:tavLst>
                                        <p:tav tm="0">
                                          <p:val>
                                            <p:strVal val="#ppt_w*2.5"/>
                                          </p:val>
                                        </p:tav>
                                        <p:tav tm="100000">
                                          <p:val>
                                            <p:strVal val="#ppt_w"/>
                                          </p:val>
                                        </p:tav>
                                      </p:tavLst>
                                    </p:anim>
                                    <p:anim calcmode="lin" valueType="num">
                                      <p:cBhvr>
                                        <p:cTn id="29" dur="500" fill="hold"/>
                                        <p:tgtEl>
                                          <p:spTgt spid="5123">
                                            <p:txEl>
                                              <p:pRg st="1" end="1"/>
                                            </p:txEl>
                                          </p:spTgt>
                                        </p:tgtEl>
                                        <p:attrNameLst>
                                          <p:attrName>ppt_h</p:attrName>
                                        </p:attrNameLst>
                                      </p:cBhvr>
                                      <p:tavLst>
                                        <p:tav tm="0">
                                          <p:val>
                                            <p:strVal val="#ppt_h*0.01"/>
                                          </p:val>
                                        </p:tav>
                                        <p:tav tm="100000">
                                          <p:val>
                                            <p:strVal val="#ppt_h"/>
                                          </p:val>
                                        </p:tav>
                                      </p:tavLst>
                                    </p:anim>
                                    <p:anim calcmode="lin" valueType="num">
                                      <p:cBhvr>
                                        <p:cTn id="30"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5123">
                                            <p:txEl>
                                              <p:pRg st="1" end="1"/>
                                            </p:txEl>
                                          </p:spTgt>
                                        </p:tgtEl>
                                        <p:attrNameLst>
                                          <p:attrName>ppt_y</p:attrName>
                                        </p:attrNameLst>
                                      </p:cBhvr>
                                      <p:tavLst>
                                        <p:tav tm="0">
                                          <p:val>
                                            <p:strVal val="#ppt_h+1"/>
                                          </p:val>
                                        </p:tav>
                                        <p:tav tm="100000">
                                          <p:val>
                                            <p:strVal val="#ppt_y"/>
                                          </p:val>
                                        </p:tav>
                                      </p:tavLst>
                                    </p:anim>
                                    <p:animEffect transition="in" filter="fade">
                                      <p:cBhvr>
                                        <p:cTn id="32" dur="500"/>
                                        <p:tgtEl>
                                          <p:spTgt spid="5123">
                                            <p:txEl>
                                              <p:pRg st="1" end="1"/>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54" presetClass="entr" presetSubtype="0" accel="100000" fill="hold" nodeType="clickEffect">
                                  <p:stCondLst>
                                    <p:cond delay="0"/>
                                  </p:stCondLst>
                                  <p:childTnLst>
                                    <p:set>
                                      <p:cBhvr>
                                        <p:cTn id="36" dur="1" fill="hold">
                                          <p:stCondLst>
                                            <p:cond delay="0"/>
                                          </p:stCondLst>
                                        </p:cTn>
                                        <p:tgtEl>
                                          <p:spTgt spid="5123">
                                            <p:txEl>
                                              <p:pRg st="2" end="2"/>
                                            </p:txEl>
                                          </p:spTgt>
                                        </p:tgtEl>
                                        <p:attrNameLst>
                                          <p:attrName>style.visibility</p:attrName>
                                        </p:attrNameLst>
                                      </p:cBhvr>
                                      <p:to>
                                        <p:strVal val="visible"/>
                                      </p:to>
                                    </p:set>
                                    <p:anim calcmode="lin" valueType="num">
                                      <p:cBhvr>
                                        <p:cTn id="37" dur="500" fill="hold"/>
                                        <p:tgtEl>
                                          <p:spTgt spid="5123">
                                            <p:txEl>
                                              <p:pRg st="2" end="2"/>
                                            </p:txEl>
                                          </p:spTgt>
                                        </p:tgtEl>
                                        <p:attrNameLst>
                                          <p:attrName>ppt_w</p:attrName>
                                        </p:attrNameLst>
                                      </p:cBhvr>
                                      <p:tavLst>
                                        <p:tav tm="0">
                                          <p:val>
                                            <p:strVal val="#ppt_w*0.05"/>
                                          </p:val>
                                        </p:tav>
                                        <p:tav tm="100000">
                                          <p:val>
                                            <p:strVal val="#ppt_w"/>
                                          </p:val>
                                        </p:tav>
                                      </p:tavLst>
                                    </p:anim>
                                    <p:anim calcmode="lin" valueType="num">
                                      <p:cBhvr>
                                        <p:cTn id="38" dur="500" fill="hold"/>
                                        <p:tgtEl>
                                          <p:spTgt spid="5123">
                                            <p:txEl>
                                              <p:pRg st="2" end="2"/>
                                            </p:txEl>
                                          </p:spTgt>
                                        </p:tgtEl>
                                        <p:attrNameLst>
                                          <p:attrName>ppt_h</p:attrName>
                                        </p:attrNameLst>
                                      </p:cBhvr>
                                      <p:tavLst>
                                        <p:tav tm="0">
                                          <p:val>
                                            <p:strVal val="#ppt_h"/>
                                          </p:val>
                                        </p:tav>
                                        <p:tav tm="100000">
                                          <p:val>
                                            <p:strVal val="#ppt_h"/>
                                          </p:val>
                                        </p:tav>
                                      </p:tavLst>
                                    </p:anim>
                                    <p:anim calcmode="lin" valueType="num">
                                      <p:cBhvr>
                                        <p:cTn id="39" dur="500" fill="hold"/>
                                        <p:tgtEl>
                                          <p:spTgt spid="5123">
                                            <p:txEl>
                                              <p:pRg st="2" end="2"/>
                                            </p:txEl>
                                          </p:spTgt>
                                        </p:tgtEl>
                                        <p:attrNameLst>
                                          <p:attrName>ppt_x</p:attrName>
                                        </p:attrNameLst>
                                      </p:cBhvr>
                                      <p:tavLst>
                                        <p:tav tm="0">
                                          <p:val>
                                            <p:strVal val="#ppt_x-.2"/>
                                          </p:val>
                                        </p:tav>
                                        <p:tav tm="100000">
                                          <p:val>
                                            <p:strVal val="#ppt_x"/>
                                          </p:val>
                                        </p:tav>
                                      </p:tavLst>
                                    </p:anim>
                                    <p:anim calcmode="lin" valueType="num">
                                      <p:cBhvr>
                                        <p:cTn id="40" dur="500" fill="hold"/>
                                        <p:tgtEl>
                                          <p:spTgt spid="5123">
                                            <p:txEl>
                                              <p:pRg st="2" end="2"/>
                                            </p:txEl>
                                          </p:spTgt>
                                        </p:tgtEl>
                                        <p:attrNameLst>
                                          <p:attrName>ppt_y</p:attrName>
                                        </p:attrNameLst>
                                      </p:cBhvr>
                                      <p:tavLst>
                                        <p:tav tm="0">
                                          <p:val>
                                            <p:strVal val="#ppt_y"/>
                                          </p:val>
                                        </p:tav>
                                        <p:tav tm="100000">
                                          <p:val>
                                            <p:strVal val="#ppt_y"/>
                                          </p:val>
                                        </p:tav>
                                      </p:tavLst>
                                    </p:anim>
                                    <p:animEffect transition="in" filter="fade">
                                      <p:cBhvr>
                                        <p:cTn id="41" dur="500"/>
                                        <p:tgtEl>
                                          <p:spTgt spid="5123">
                                            <p:txEl>
                                              <p:pRg st="2" end="2"/>
                                            </p:txEl>
                                          </p:spTgt>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39" presetClass="entr" presetSubtype="0" accel="100000" fill="hold" nodeType="clickEffect">
                                  <p:stCondLst>
                                    <p:cond delay="0"/>
                                  </p:stCondLst>
                                  <p:childTnLst>
                                    <p:set>
                                      <p:cBhvr>
                                        <p:cTn id="45" dur="1" fill="hold">
                                          <p:stCondLst>
                                            <p:cond delay="0"/>
                                          </p:stCondLst>
                                        </p:cTn>
                                        <p:tgtEl>
                                          <p:spTgt spid="5123">
                                            <p:txEl>
                                              <p:pRg st="3" end="3"/>
                                            </p:txEl>
                                          </p:spTgt>
                                        </p:tgtEl>
                                        <p:attrNameLst>
                                          <p:attrName>style.visibility</p:attrName>
                                        </p:attrNameLst>
                                      </p:cBhvr>
                                      <p:to>
                                        <p:strVal val="visible"/>
                                      </p:to>
                                    </p:set>
                                    <p:anim calcmode="lin" valueType="num">
                                      <p:cBhvr>
                                        <p:cTn id="46" dur="500" fill="hold"/>
                                        <p:tgtEl>
                                          <p:spTgt spid="512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7" dur="500" fill="hold"/>
                                        <p:tgtEl>
                                          <p:spTgt spid="512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8" dur="500" fill="hold"/>
                                        <p:tgtEl>
                                          <p:spTgt spid="512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49" dur="500" fill="hold"/>
                                        <p:tgtEl>
                                          <p:spTgt spid="512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1"/>
          </p:nvPr>
        </p:nvSpPr>
        <p:spPr>
          <a:xfrm>
            <a:off x="457200" y="2565400"/>
            <a:ext cx="8229600" cy="3311525"/>
          </a:xfrm>
        </p:spPr>
        <p:txBody>
          <a:bodyPr/>
          <a:lstStyle/>
          <a:p>
            <a:pPr marL="0" indent="0" algn="ctr">
              <a:buFont typeface="Times"/>
              <a:buNone/>
            </a:pPr>
            <a:r>
              <a:rPr lang="en-GB" smtClean="0">
                <a:solidFill>
                  <a:srgbClr val="FFFF00"/>
                </a:solidFill>
              </a:rPr>
              <a:t>The desired outcome of all aid programmes is to assist the beneficiary state to progress from a state of fragility to a state of resilience in which it can better weather sudden shocks and maintain a stable developmental programme.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nodeType="withEffect">
                                  <p:stCondLst>
                                    <p:cond delay="0"/>
                                  </p:stCondLst>
                                  <p:iterate type="lt">
                                    <p:tmPct val="50000"/>
                                  </p:iterate>
                                  <p:childTnLst>
                                    <p:set>
                                      <p:cBhvr>
                                        <p:cTn id="6" dur="1" fill="hold">
                                          <p:stCondLst>
                                            <p:cond delay="0"/>
                                          </p:stCondLst>
                                        </p:cTn>
                                        <p:tgtEl>
                                          <p:spTgt spid="6147">
                                            <p:txEl>
                                              <p:pRg st="0" end="0"/>
                                            </p:txEl>
                                          </p:spTgt>
                                        </p:tgtEl>
                                        <p:attrNameLst>
                                          <p:attrName>style.visibility</p:attrName>
                                        </p:attrNameLst>
                                      </p:cBhvr>
                                      <p:to>
                                        <p:strVal val="visible"/>
                                      </p:to>
                                    </p:set>
                                    <p:anim calcmode="discrete" valueType="clr">
                                      <p:cBhvr override="childStyle">
                                        <p:cTn id="7" dur="80"/>
                                        <p:tgtEl>
                                          <p:spTgt spid="6147">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6147">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6147">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indent="0" algn="ctr" eaLnBrk="1" hangingPunct="1"/>
            <a:r>
              <a:rPr lang="en-GB" smtClean="0"/>
              <a:t>Linear Transition from Fragility to Resilience</a:t>
            </a:r>
          </a:p>
        </p:txBody>
      </p:sp>
      <p:pic>
        <p:nvPicPr>
          <p:cNvPr id="7171" name="Content Placeholder 3"/>
          <p:cNvPicPr>
            <a:picLocks noGrp="1"/>
          </p:cNvPicPr>
          <p:nvPr>
            <p:ph idx="1"/>
          </p:nvPr>
        </p:nvPicPr>
        <p:blipFill>
          <a:blip r:embed="rId3" cstate="print"/>
          <a:srcRect/>
          <a:stretch>
            <a:fillRect/>
          </a:stretch>
        </p:blipFill>
        <p:spPr>
          <a:xfrm>
            <a:off x="684213" y="1700213"/>
            <a:ext cx="7488237" cy="4465637"/>
          </a:xfr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1000"/>
                                        <p:tgtEl>
                                          <p:spTgt spid="7170"/>
                                        </p:tgtEl>
                                      </p:cBhvr>
                                    </p:animEffect>
                                    <p:anim calcmode="lin" valueType="num">
                                      <p:cBhvr>
                                        <p:cTn id="8" dur="1000" fill="hold"/>
                                        <p:tgtEl>
                                          <p:spTgt spid="7170"/>
                                        </p:tgtEl>
                                        <p:attrNameLst>
                                          <p:attrName>ppt_x</p:attrName>
                                        </p:attrNameLst>
                                      </p:cBhvr>
                                      <p:tavLst>
                                        <p:tav tm="0">
                                          <p:val>
                                            <p:strVal val="#ppt_x"/>
                                          </p:val>
                                        </p:tav>
                                        <p:tav tm="100000">
                                          <p:val>
                                            <p:strVal val="#ppt_x"/>
                                          </p:val>
                                        </p:tav>
                                      </p:tavLst>
                                    </p:anim>
                                    <p:anim calcmode="lin" valueType="num">
                                      <p:cBhvr>
                                        <p:cTn id="9" dur="1000" fill="hold"/>
                                        <p:tgtEl>
                                          <p:spTgt spid="7170"/>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31" presetClass="entr" presetSubtype="0" fill="hold" nodeType="afterEffect">
                                  <p:stCondLst>
                                    <p:cond delay="0"/>
                                  </p:stCondLst>
                                  <p:iterate type="lt">
                                    <p:tmPct val="5000"/>
                                  </p:iterate>
                                  <p:childTnLst>
                                    <p:set>
                                      <p:cBhvr>
                                        <p:cTn id="12" dur="1" fill="hold">
                                          <p:stCondLst>
                                            <p:cond delay="0"/>
                                          </p:stCondLst>
                                        </p:cTn>
                                        <p:tgtEl>
                                          <p:spTgt spid="7171"/>
                                        </p:tgtEl>
                                        <p:attrNameLst>
                                          <p:attrName>style.visibility</p:attrName>
                                        </p:attrNameLst>
                                      </p:cBhvr>
                                      <p:to>
                                        <p:strVal val="visible"/>
                                      </p:to>
                                    </p:set>
                                    <p:anim calcmode="lin" valueType="num">
                                      <p:cBhvr>
                                        <p:cTn id="13" dur="1000" fill="hold"/>
                                        <p:tgtEl>
                                          <p:spTgt spid="7171"/>
                                        </p:tgtEl>
                                        <p:attrNameLst>
                                          <p:attrName>ppt_w</p:attrName>
                                        </p:attrNameLst>
                                      </p:cBhvr>
                                      <p:tavLst>
                                        <p:tav tm="0">
                                          <p:val>
                                            <p:fltVal val="0"/>
                                          </p:val>
                                        </p:tav>
                                        <p:tav tm="100000">
                                          <p:val>
                                            <p:strVal val="#ppt_w"/>
                                          </p:val>
                                        </p:tav>
                                      </p:tavLst>
                                    </p:anim>
                                    <p:anim calcmode="lin" valueType="num">
                                      <p:cBhvr>
                                        <p:cTn id="14" dur="1000" fill="hold"/>
                                        <p:tgtEl>
                                          <p:spTgt spid="7171"/>
                                        </p:tgtEl>
                                        <p:attrNameLst>
                                          <p:attrName>ppt_h</p:attrName>
                                        </p:attrNameLst>
                                      </p:cBhvr>
                                      <p:tavLst>
                                        <p:tav tm="0">
                                          <p:val>
                                            <p:fltVal val="0"/>
                                          </p:val>
                                        </p:tav>
                                        <p:tav tm="100000">
                                          <p:val>
                                            <p:strVal val="#ppt_h"/>
                                          </p:val>
                                        </p:tav>
                                      </p:tavLst>
                                    </p:anim>
                                    <p:anim calcmode="lin" valueType="num">
                                      <p:cBhvr>
                                        <p:cTn id="15" dur="1000" fill="hold"/>
                                        <p:tgtEl>
                                          <p:spTgt spid="7171"/>
                                        </p:tgtEl>
                                        <p:attrNameLst>
                                          <p:attrName>style.rotation</p:attrName>
                                        </p:attrNameLst>
                                      </p:cBhvr>
                                      <p:tavLst>
                                        <p:tav tm="0">
                                          <p:val>
                                            <p:fltVal val="90"/>
                                          </p:val>
                                        </p:tav>
                                        <p:tav tm="100000">
                                          <p:val>
                                            <p:fltVal val="0"/>
                                          </p:val>
                                        </p:tav>
                                      </p:tavLst>
                                    </p:anim>
                                    <p:animEffect transition="in" filter="fade">
                                      <p:cBhvr>
                                        <p:cTn id="16" dur="10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3"/>
          <p:cNvSpPr>
            <a:spLocks noGrp="1"/>
          </p:cNvSpPr>
          <p:nvPr>
            <p:ph type="sldNum" sz="quarter" idx="12"/>
          </p:nvPr>
        </p:nvSpPr>
        <p:spPr/>
        <p:txBody>
          <a:bodyPr/>
          <a:lstStyle/>
          <a:p>
            <a:pPr>
              <a:defRPr/>
            </a:pPr>
            <a:fld id="{4C643F65-3402-412E-A0B2-B97DC655EA1C}" type="slidenum">
              <a:rPr lang="zh-CN" altLang="en-GB"/>
              <a:pPr>
                <a:defRPr/>
              </a:pPr>
              <a:t>6</a:t>
            </a:fld>
            <a:endParaRPr lang="en-GB" altLang="zh-CN" dirty="0"/>
          </a:p>
        </p:txBody>
      </p:sp>
      <p:sp>
        <p:nvSpPr>
          <p:cNvPr id="4" name="Rectangle 2"/>
          <p:cNvSpPr txBox="1">
            <a:spLocks noChangeArrowheads="1"/>
          </p:cNvSpPr>
          <p:nvPr/>
        </p:nvSpPr>
        <p:spPr>
          <a:xfrm>
            <a:off x="673100" y="1574800"/>
            <a:ext cx="7518400" cy="1054100"/>
          </a:xfrm>
          <a:prstGeom prst="rect">
            <a:avLst/>
          </a:prstGeom>
        </p:spPr>
        <p:txBody>
          <a:bodyPr/>
          <a:lstStyle/>
          <a:p>
            <a:pPr marL="1588" indent="-1588">
              <a:defRPr/>
            </a:pPr>
            <a:r>
              <a:rPr lang="en-GB" sz="3200" b="1" dirty="0">
                <a:solidFill>
                  <a:srgbClr val="D79003"/>
                </a:solidFill>
                <a:latin typeface="+mn-lt"/>
                <a:cs typeface="Arial" charset="0"/>
              </a:rPr>
              <a:t>Working for the FS objective in a transition context!</a:t>
            </a:r>
            <a:endParaRPr lang="en-GB" sz="3200" b="1" kern="0" dirty="0">
              <a:solidFill>
                <a:srgbClr val="D79003"/>
              </a:solidFill>
              <a:latin typeface="+mn-lt"/>
              <a:ea typeface="+mj-ea"/>
              <a:cs typeface="+mj-cs"/>
            </a:endParaRPr>
          </a:p>
        </p:txBody>
      </p:sp>
      <p:pic>
        <p:nvPicPr>
          <p:cNvPr id="10244" name="Picture 4"/>
          <p:cNvPicPr>
            <a:picLocks noChangeAspect="1" noChangeArrowheads="1"/>
          </p:cNvPicPr>
          <p:nvPr/>
        </p:nvPicPr>
        <p:blipFill>
          <a:blip r:embed="rId3" cstate="print"/>
          <a:srcRect/>
          <a:stretch>
            <a:fillRect/>
          </a:stretch>
        </p:blipFill>
        <p:spPr bwMode="auto">
          <a:xfrm>
            <a:off x="684213" y="3009900"/>
            <a:ext cx="7772400" cy="271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indent="0" algn="ctr" eaLnBrk="1" hangingPunct="1"/>
            <a:r>
              <a:rPr lang="en-GB" smtClean="0"/>
              <a:t>The LRRD Contiguum, an example from Sudan (2007)</a:t>
            </a:r>
          </a:p>
        </p:txBody>
      </p:sp>
      <p:sp>
        <p:nvSpPr>
          <p:cNvPr id="9219" name="Content Placeholder 2"/>
          <p:cNvSpPr>
            <a:spLocks noGrp="1"/>
          </p:cNvSpPr>
          <p:nvPr>
            <p:ph idx="1"/>
          </p:nvPr>
        </p:nvSpPr>
        <p:spPr/>
        <p:txBody>
          <a:bodyPr/>
          <a:lstStyle/>
          <a:p>
            <a:endParaRPr lang="en-GB" smtClean="0"/>
          </a:p>
          <a:p>
            <a:endParaRPr lang="en-GB" smtClean="0"/>
          </a:p>
        </p:txBody>
      </p:sp>
      <p:pic>
        <p:nvPicPr>
          <p:cNvPr id="9220" name="Picture 2"/>
          <p:cNvPicPr>
            <a:picLocks noChangeAspect="1" noChangeArrowheads="1"/>
          </p:cNvPicPr>
          <p:nvPr/>
        </p:nvPicPr>
        <p:blipFill>
          <a:blip r:embed="rId3" cstate="print"/>
          <a:srcRect/>
          <a:stretch>
            <a:fillRect/>
          </a:stretch>
        </p:blipFill>
        <p:spPr bwMode="auto">
          <a:xfrm>
            <a:off x="1600200" y="1557338"/>
            <a:ext cx="5943600" cy="4467225"/>
          </a:xfrm>
          <a:prstGeom prst="rect">
            <a:avLst/>
          </a:prstGeom>
          <a:noFill/>
          <a:ln w="9525" algn="ctr">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9218"/>
                                        </p:tgtEl>
                                        <p:attrNameLst>
                                          <p:attrName>style.visibility</p:attrName>
                                        </p:attrNameLst>
                                      </p:cBhvr>
                                      <p:to>
                                        <p:strVal val="visible"/>
                                      </p:to>
                                    </p:set>
                                    <p:anim by="(-#ppt_w*2)" calcmode="lin" valueType="num">
                                      <p:cBhvr rctx="PPT">
                                        <p:cTn id="7" dur="250" autoRev="1" fill="hold">
                                          <p:stCondLst>
                                            <p:cond delay="0"/>
                                          </p:stCondLst>
                                        </p:cTn>
                                        <p:tgtEl>
                                          <p:spTgt spid="9218"/>
                                        </p:tgtEl>
                                        <p:attrNameLst>
                                          <p:attrName>ppt_w</p:attrName>
                                        </p:attrNameLst>
                                      </p:cBhvr>
                                    </p:anim>
                                    <p:anim by="(#ppt_w*0.50)" calcmode="lin" valueType="num">
                                      <p:cBhvr>
                                        <p:cTn id="8" dur="250" decel="50000" autoRev="1" fill="hold">
                                          <p:stCondLst>
                                            <p:cond delay="0"/>
                                          </p:stCondLst>
                                        </p:cTn>
                                        <p:tgtEl>
                                          <p:spTgt spid="9218"/>
                                        </p:tgtEl>
                                        <p:attrNameLst>
                                          <p:attrName>ppt_x</p:attrName>
                                        </p:attrNameLst>
                                      </p:cBhvr>
                                    </p:anim>
                                    <p:anim from="(-#ppt_h/2)" to="(#ppt_y)" calcmode="lin" valueType="num">
                                      <p:cBhvr>
                                        <p:cTn id="9" dur="500" fill="hold">
                                          <p:stCondLst>
                                            <p:cond delay="0"/>
                                          </p:stCondLst>
                                        </p:cTn>
                                        <p:tgtEl>
                                          <p:spTgt spid="9218"/>
                                        </p:tgtEl>
                                        <p:attrNameLst>
                                          <p:attrName>ppt_y</p:attrName>
                                        </p:attrNameLst>
                                      </p:cBhvr>
                                    </p:anim>
                                    <p:animRot by="21600000">
                                      <p:cBhvr>
                                        <p:cTn id="10" dur="500" fill="hold">
                                          <p:stCondLst>
                                            <p:cond delay="0"/>
                                          </p:stCondLst>
                                        </p:cTn>
                                        <p:tgtEl>
                                          <p:spTgt spid="9218"/>
                                        </p:tgtEl>
                                        <p:attrNameLst>
                                          <p:attrName>r</p:attrName>
                                        </p:attrNameLst>
                                      </p:cBhvr>
                                    </p:animRot>
                                  </p:childTnLst>
                                </p:cTn>
                              </p:par>
                            </p:childTnLst>
                          </p:cTn>
                        </p:par>
                        <p:par>
                          <p:cTn id="11" fill="hold" nodeType="afterGroup">
                            <p:stCondLst>
                              <p:cond delay="2500"/>
                            </p:stCondLst>
                            <p:childTnLst>
                              <p:par>
                                <p:cTn id="12" presetID="26" presetClass="entr" presetSubtype="0" fill="hold" nodeType="afterEffect">
                                  <p:stCondLst>
                                    <p:cond delay="0"/>
                                  </p:stCondLst>
                                  <p:childTnLst>
                                    <p:set>
                                      <p:cBhvr>
                                        <p:cTn id="13" dur="1" fill="hold">
                                          <p:stCondLst>
                                            <p:cond delay="0"/>
                                          </p:stCondLst>
                                        </p:cTn>
                                        <p:tgtEl>
                                          <p:spTgt spid="9220"/>
                                        </p:tgtEl>
                                        <p:attrNameLst>
                                          <p:attrName>style.visibility</p:attrName>
                                        </p:attrNameLst>
                                      </p:cBhvr>
                                      <p:to>
                                        <p:strVal val="visible"/>
                                      </p:to>
                                    </p:set>
                                    <p:animEffect transition="in" filter="wipe(down)">
                                      <p:cBhvr>
                                        <p:cTn id="14" dur="580">
                                          <p:stCondLst>
                                            <p:cond delay="0"/>
                                          </p:stCondLst>
                                        </p:cTn>
                                        <p:tgtEl>
                                          <p:spTgt spid="9220"/>
                                        </p:tgtEl>
                                      </p:cBhvr>
                                    </p:animEffect>
                                    <p:anim calcmode="lin" valueType="num">
                                      <p:cBhvr>
                                        <p:cTn id="15" dur="1822" tmFilter="0,0; 0.14,0.36; 0.43,0.73; 0.71,0.91; 1.0,1.0">
                                          <p:stCondLst>
                                            <p:cond delay="0"/>
                                          </p:stCondLst>
                                        </p:cTn>
                                        <p:tgtEl>
                                          <p:spTgt spid="9220"/>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9220"/>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9220"/>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9220"/>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9220"/>
                                        </p:tgtEl>
                                        <p:attrNameLst>
                                          <p:attrName>ppt_y</p:attrName>
                                        </p:attrNameLst>
                                      </p:cBhvr>
                                      <p:tavLst>
                                        <p:tav tm="0" fmla="#ppt_y-sin(pi*$)/81">
                                          <p:val>
                                            <p:fltVal val="0"/>
                                          </p:val>
                                        </p:tav>
                                        <p:tav tm="100000">
                                          <p:val>
                                            <p:fltVal val="1"/>
                                          </p:val>
                                        </p:tav>
                                      </p:tavLst>
                                    </p:anim>
                                    <p:animScale>
                                      <p:cBhvr>
                                        <p:cTn id="20" dur="26">
                                          <p:stCondLst>
                                            <p:cond delay="650"/>
                                          </p:stCondLst>
                                        </p:cTn>
                                        <p:tgtEl>
                                          <p:spTgt spid="9220"/>
                                        </p:tgtEl>
                                      </p:cBhvr>
                                      <p:to x="100000" y="60000"/>
                                    </p:animScale>
                                    <p:animScale>
                                      <p:cBhvr>
                                        <p:cTn id="21" dur="166" decel="50000">
                                          <p:stCondLst>
                                            <p:cond delay="676"/>
                                          </p:stCondLst>
                                        </p:cTn>
                                        <p:tgtEl>
                                          <p:spTgt spid="9220"/>
                                        </p:tgtEl>
                                      </p:cBhvr>
                                      <p:to x="100000" y="100000"/>
                                    </p:animScale>
                                    <p:animScale>
                                      <p:cBhvr>
                                        <p:cTn id="22" dur="26">
                                          <p:stCondLst>
                                            <p:cond delay="1312"/>
                                          </p:stCondLst>
                                        </p:cTn>
                                        <p:tgtEl>
                                          <p:spTgt spid="9220"/>
                                        </p:tgtEl>
                                      </p:cBhvr>
                                      <p:to x="100000" y="80000"/>
                                    </p:animScale>
                                    <p:animScale>
                                      <p:cBhvr>
                                        <p:cTn id="23" dur="166" decel="50000">
                                          <p:stCondLst>
                                            <p:cond delay="1338"/>
                                          </p:stCondLst>
                                        </p:cTn>
                                        <p:tgtEl>
                                          <p:spTgt spid="9220"/>
                                        </p:tgtEl>
                                      </p:cBhvr>
                                      <p:to x="100000" y="100000"/>
                                    </p:animScale>
                                    <p:animScale>
                                      <p:cBhvr>
                                        <p:cTn id="24" dur="26">
                                          <p:stCondLst>
                                            <p:cond delay="1642"/>
                                          </p:stCondLst>
                                        </p:cTn>
                                        <p:tgtEl>
                                          <p:spTgt spid="9220"/>
                                        </p:tgtEl>
                                      </p:cBhvr>
                                      <p:to x="100000" y="90000"/>
                                    </p:animScale>
                                    <p:animScale>
                                      <p:cBhvr>
                                        <p:cTn id="25" dur="166" decel="50000">
                                          <p:stCondLst>
                                            <p:cond delay="1668"/>
                                          </p:stCondLst>
                                        </p:cTn>
                                        <p:tgtEl>
                                          <p:spTgt spid="9220"/>
                                        </p:tgtEl>
                                      </p:cBhvr>
                                      <p:to x="100000" y="100000"/>
                                    </p:animScale>
                                    <p:animScale>
                                      <p:cBhvr>
                                        <p:cTn id="26" dur="26">
                                          <p:stCondLst>
                                            <p:cond delay="1808"/>
                                          </p:stCondLst>
                                        </p:cTn>
                                        <p:tgtEl>
                                          <p:spTgt spid="9220"/>
                                        </p:tgtEl>
                                      </p:cBhvr>
                                      <p:to x="100000" y="95000"/>
                                    </p:animScale>
                                    <p:animScale>
                                      <p:cBhvr>
                                        <p:cTn id="27" dur="166" decel="50000">
                                          <p:stCondLst>
                                            <p:cond delay="1834"/>
                                          </p:stCondLst>
                                        </p:cTn>
                                        <p:tgtEl>
                                          <p:spTgt spid="922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indent="0" algn="ctr" eaLnBrk="1" hangingPunct="1"/>
            <a:r>
              <a:rPr lang="en-GB" smtClean="0">
                <a:solidFill>
                  <a:srgbClr val="D79003"/>
                </a:solidFill>
                <a:latin typeface="Calibri" pitchFamily="34" charset="0"/>
                <a:ea typeface="Times New Roman" pitchFamily="18" charset="0"/>
                <a:cs typeface="Calibri" pitchFamily="34" charset="0"/>
              </a:rPr>
              <a:t>LRRD Approach in a Conflict/Post-conflict environment (Sudan 2007)</a:t>
            </a:r>
            <a:r>
              <a:rPr lang="en-GB" sz="800" smtClean="0">
                <a:solidFill>
                  <a:srgbClr val="D79003"/>
                </a:solidFill>
                <a:latin typeface="Arial" pitchFamily="34" charset="0"/>
                <a:ea typeface="Times New Roman" pitchFamily="18" charset="0"/>
                <a:cs typeface="Calibri" pitchFamily="34" charset="0"/>
              </a:rPr>
              <a:t/>
            </a:r>
            <a:br>
              <a:rPr lang="en-GB" sz="800" smtClean="0">
                <a:solidFill>
                  <a:srgbClr val="D79003"/>
                </a:solidFill>
                <a:latin typeface="Arial" pitchFamily="34" charset="0"/>
                <a:ea typeface="Times New Roman" pitchFamily="18" charset="0"/>
                <a:cs typeface="Calibri" pitchFamily="34" charset="0"/>
              </a:rPr>
            </a:br>
            <a:endParaRPr lang="en-GB" smtClean="0">
              <a:solidFill>
                <a:srgbClr val="D79003"/>
              </a:solidFill>
              <a:ea typeface="Times New Roman" pitchFamily="18" charset="0"/>
              <a:cs typeface="Calibri" pitchFamily="34" charset="0"/>
            </a:endParaRPr>
          </a:p>
        </p:txBody>
      </p:sp>
      <p:sp>
        <p:nvSpPr>
          <p:cNvPr id="8195" name="Rectangle 1"/>
          <p:cNvSpPr>
            <a:spLocks noChangeArrowheads="1"/>
          </p:cNvSpPr>
          <p:nvPr/>
        </p:nvSpPr>
        <p:spPr bwMode="auto">
          <a:xfrm>
            <a:off x="1116013" y="6310313"/>
            <a:ext cx="6958012" cy="274637"/>
          </a:xfrm>
          <a:prstGeom prst="rect">
            <a:avLst/>
          </a:prstGeom>
          <a:noFill/>
          <a:ln w="9525" algn="ctr">
            <a:noFill/>
            <a:miter lim="800000"/>
            <a:headEnd/>
            <a:tailEnd/>
          </a:ln>
        </p:spPr>
        <p:txBody>
          <a:bodyPr wrap="none" lIns="90000" tIns="46800" rIns="90000" bIns="46800" anchor="ctr">
            <a:spAutoFit/>
          </a:bodyPr>
          <a:lstStyle/>
          <a:p>
            <a: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pPr>
            <a:r>
              <a:rPr lang="en-GB" sz="1200" b="1">
                <a:solidFill>
                  <a:srgbClr val="7030A0"/>
                </a:solidFill>
                <a:latin typeface="Calibri" pitchFamily="34" charset="0"/>
                <a:ea typeface="Times New Roman" pitchFamily="18" charset="0"/>
                <a:cs typeface="Calibri" pitchFamily="34" charset="0"/>
              </a:rPr>
              <a:t>	</a:t>
            </a:r>
            <a:r>
              <a:rPr lang="en-GB" sz="800" b="1">
                <a:solidFill>
                  <a:srgbClr val="FF0000"/>
                </a:solidFill>
                <a:latin typeface="Calibri" pitchFamily="34" charset="0"/>
                <a:ea typeface="Times New Roman" pitchFamily="18" charset="0"/>
                <a:cs typeface="Calibri" pitchFamily="34" charset="0"/>
              </a:rPr>
              <a:t>* ECHO  </a:t>
            </a:r>
            <a:r>
              <a:rPr lang="en-GB" sz="800" b="1">
                <a:solidFill>
                  <a:schemeClr val="bg1"/>
                </a:solidFill>
                <a:latin typeface="Calibri" pitchFamily="34" charset="0"/>
                <a:ea typeface="Times New Roman" pitchFamily="18" charset="0"/>
                <a:cs typeface="Calibri" pitchFamily="34" charset="0"/>
              </a:rPr>
              <a:t>funding is intended for emergency, not chronic, situations yet is often used for the latter purpose as other instruments cannot respond in time</a:t>
            </a:r>
            <a:endParaRPr lang="en-GB">
              <a:solidFill>
                <a:schemeClr val="bg1"/>
              </a:solidFill>
              <a:ea typeface="Times New Roman" pitchFamily="18" charset="0"/>
              <a:cs typeface="Calibri" pitchFamily="34" charset="0"/>
            </a:endParaRPr>
          </a:p>
        </p:txBody>
      </p:sp>
      <p:graphicFrame>
        <p:nvGraphicFramePr>
          <p:cNvPr id="7" name="Content Placeholder 6"/>
          <p:cNvGraphicFramePr>
            <a:graphicFrameLocks noGrp="1"/>
          </p:cNvGraphicFramePr>
          <p:nvPr>
            <p:ph idx="1"/>
          </p:nvPr>
        </p:nvGraphicFramePr>
        <p:xfrm>
          <a:off x="652463" y="1125538"/>
          <a:ext cx="7591428" cy="5087937"/>
        </p:xfrm>
        <a:graphic>
          <a:graphicData uri="http://schemas.openxmlformats.org/drawingml/2006/table">
            <a:tbl>
              <a:tblPr firstRow="1" firstCol="1" bandRow="1" bandCol="1">
                <a:tableStyleId>{5C22544A-7EE6-4342-B048-85BDC9FD1C3A}</a:tableStyleId>
              </a:tblPr>
              <a:tblGrid>
                <a:gridCol w="1265238"/>
                <a:gridCol w="1265238"/>
                <a:gridCol w="1265238"/>
                <a:gridCol w="1265238"/>
                <a:gridCol w="1265238"/>
                <a:gridCol w="1265238"/>
              </a:tblGrid>
              <a:tr h="487952">
                <a:tc>
                  <a:txBody>
                    <a:bodyPr/>
                    <a:lstStyle/>
                    <a:p>
                      <a:pPr algn="ct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dirty="0">
                          <a:effectLst/>
                        </a:rPr>
                        <a:t>Chronology</a:t>
                      </a:r>
                      <a:endParaRPr lang="en-GB" sz="1000" dirty="0">
                        <a:effectLst/>
                        <a:latin typeface="Calibri"/>
                        <a:ea typeface="Times New Roman"/>
                        <a:cs typeface="Times New Roman"/>
                      </a:endParaRPr>
                    </a:p>
                  </a:txBody>
                  <a:tcPr marL="64116" marR="64116" marT="0" marB="0" anchor="ctr">
                    <a:solidFill>
                      <a:srgbClr val="0070C0"/>
                    </a:solidFill>
                  </a:tcPr>
                </a:tc>
                <a:tc>
                  <a:txBody>
                    <a:bodyPr/>
                    <a:lstStyle/>
                    <a:p>
                      <a:pPr algn="ct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dirty="0">
                          <a:effectLst/>
                        </a:rPr>
                        <a:t>Phase Classification</a:t>
                      </a:r>
                      <a:endParaRPr lang="en-GB" sz="1000" dirty="0">
                        <a:effectLst/>
                        <a:latin typeface="Calibri"/>
                        <a:ea typeface="Times New Roman"/>
                        <a:cs typeface="Times New Roman"/>
                      </a:endParaRPr>
                    </a:p>
                  </a:txBody>
                  <a:tcPr marL="64116" marR="64116" marT="0" marB="0" anchor="ctr">
                    <a:solidFill>
                      <a:srgbClr val="0070C0"/>
                    </a:solidFill>
                  </a:tcPr>
                </a:tc>
                <a:tc>
                  <a:txBody>
                    <a:bodyPr/>
                    <a:lstStyle/>
                    <a:p>
                      <a:pPr algn="ct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dirty="0">
                          <a:effectLst/>
                        </a:rPr>
                        <a:t>Mode of Response</a:t>
                      </a:r>
                      <a:endParaRPr lang="en-GB" sz="1000" dirty="0">
                        <a:effectLst/>
                        <a:latin typeface="Calibri"/>
                        <a:ea typeface="Times New Roman"/>
                        <a:cs typeface="Times New Roman"/>
                      </a:endParaRPr>
                    </a:p>
                  </a:txBody>
                  <a:tcPr marL="64116" marR="64116" marT="0" marB="0" anchor="ctr">
                    <a:solidFill>
                      <a:srgbClr val="0070C0"/>
                    </a:solidFill>
                  </a:tcPr>
                </a:tc>
                <a:tc>
                  <a:txBody>
                    <a:bodyPr/>
                    <a:lstStyle/>
                    <a:p>
                      <a:pPr algn="ct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dirty="0">
                          <a:effectLst/>
                        </a:rPr>
                        <a:t>Intervention Level</a:t>
                      </a:r>
                      <a:endParaRPr lang="en-GB" sz="1000" dirty="0">
                        <a:effectLst/>
                        <a:latin typeface="Calibri"/>
                        <a:ea typeface="Times New Roman"/>
                        <a:cs typeface="Times New Roman"/>
                      </a:endParaRPr>
                    </a:p>
                  </a:txBody>
                  <a:tcPr marL="64116" marR="64116" marT="0" marB="0" anchor="ctr">
                    <a:solidFill>
                      <a:srgbClr val="0070C0"/>
                    </a:solidFill>
                  </a:tcPr>
                </a:tc>
                <a:tc>
                  <a:txBody>
                    <a:bodyPr/>
                    <a:lstStyle/>
                    <a:p>
                      <a:pPr algn="ct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dirty="0">
                          <a:effectLst/>
                        </a:rPr>
                        <a:t>Implementing Partners</a:t>
                      </a:r>
                      <a:endParaRPr lang="en-GB" sz="1000" dirty="0">
                        <a:effectLst/>
                        <a:latin typeface="Calibri"/>
                        <a:ea typeface="Times New Roman"/>
                        <a:cs typeface="Times New Roman"/>
                      </a:endParaRPr>
                    </a:p>
                  </a:txBody>
                  <a:tcPr marL="64116" marR="64116" marT="0" marB="0" anchor="ctr">
                    <a:solidFill>
                      <a:srgbClr val="0070C0"/>
                    </a:solidFill>
                  </a:tcPr>
                </a:tc>
                <a:tc>
                  <a:txBody>
                    <a:bodyPr/>
                    <a:lstStyle/>
                    <a:p>
                      <a:pPr algn="ct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dirty="0">
                          <a:effectLst/>
                        </a:rPr>
                        <a:t>Possible funding</a:t>
                      </a:r>
                      <a:endParaRPr lang="en-GB" sz="1000" dirty="0">
                        <a:effectLst/>
                        <a:latin typeface="Calibri"/>
                        <a:ea typeface="Times New Roman"/>
                        <a:cs typeface="Times New Roman"/>
                      </a:endParaRPr>
                    </a:p>
                  </a:txBody>
                  <a:tcPr marL="64116" marR="64116" marT="0" marB="0" anchor="ctr">
                    <a:solidFill>
                      <a:srgbClr val="0070C0"/>
                    </a:solidFill>
                  </a:tcPr>
                </a:tc>
              </a:tr>
              <a:tr h="650602">
                <a:tc rowSpan="2">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dirty="0">
                          <a:effectLst/>
                        </a:rPr>
                        <a:t>Prior to peace agreement: Humanitarian -Independent of Government if necessary </a:t>
                      </a:r>
                      <a:endParaRPr lang="en-GB" sz="1000" dirty="0">
                        <a:effectLst/>
                        <a:latin typeface="Calibri"/>
                        <a:ea typeface="Times New Roman"/>
                        <a:cs typeface="Times New Roman"/>
                      </a:endParaRPr>
                    </a:p>
                  </a:txBody>
                  <a:tcPr marL="64116" marR="64116" marT="0" marB="0" anchor="ctr">
                    <a:solidFill>
                      <a:schemeClr val="accent1">
                        <a:lumMod val="90000"/>
                      </a:schemeClr>
                    </a:solidFill>
                  </a:tcPr>
                </a:tc>
                <a:tc>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Emergency/</a:t>
                      </a:r>
                      <a:endParaRPr lang="en-GB" sz="1000">
                        <a:effectLst/>
                      </a:endParaRPr>
                    </a:p>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Crisis</a:t>
                      </a:r>
                      <a:endParaRPr lang="en-GB" sz="1000">
                        <a:effectLst/>
                        <a:latin typeface="Calibri"/>
                        <a:ea typeface="Times New Roman"/>
                        <a:cs typeface="Times New Roman"/>
                      </a:endParaRPr>
                    </a:p>
                  </a:txBody>
                  <a:tcPr marL="64116" marR="64116" marT="0" marB="0" anchor="ctr"/>
                </a:tc>
                <a:tc>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Humanitarian Projects for saving life</a:t>
                      </a:r>
                      <a:endParaRPr lang="en-GB" sz="1000">
                        <a:effectLst/>
                        <a:latin typeface="Calibri"/>
                        <a:ea typeface="Times New Roman"/>
                        <a:cs typeface="Times New Roman"/>
                      </a:endParaRPr>
                    </a:p>
                  </a:txBody>
                  <a:tcPr marL="64116" marR="64116" marT="0" marB="0" anchor="ctr"/>
                </a:tc>
                <a:tc>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Individuals &amp; House holds</a:t>
                      </a:r>
                      <a:endParaRPr lang="en-GB" sz="1000">
                        <a:effectLst/>
                        <a:latin typeface="Calibri"/>
                        <a:ea typeface="Times New Roman"/>
                        <a:cs typeface="Times New Roman"/>
                      </a:endParaRPr>
                    </a:p>
                  </a:txBody>
                  <a:tcPr marL="64116" marR="64116" marT="0" marB="0" anchor="ctr"/>
                </a:tc>
                <a:tc>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(I)NGOs </a:t>
                      </a:r>
                      <a:endParaRPr lang="en-GB" sz="1000">
                        <a:effectLst/>
                      </a:endParaRPr>
                    </a:p>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UN / IOs</a:t>
                      </a:r>
                      <a:endParaRPr lang="en-GB" sz="1000">
                        <a:effectLst/>
                        <a:latin typeface="Calibri"/>
                        <a:ea typeface="Times New Roman"/>
                        <a:cs typeface="Times New Roman"/>
                      </a:endParaRPr>
                    </a:p>
                  </a:txBody>
                  <a:tcPr marL="64116" marR="64116" marT="0" marB="0" anchor="ctr"/>
                </a:tc>
                <a:tc>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dirty="0">
                          <a:effectLst/>
                        </a:rPr>
                        <a:t>ECHO, FS/FA Budget</a:t>
                      </a:r>
                      <a:endParaRPr lang="en-GB" sz="1000" dirty="0">
                        <a:effectLst/>
                      </a:endParaRPr>
                    </a:p>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dirty="0">
                          <a:effectLst/>
                        </a:rPr>
                        <a:t>EDF </a:t>
                      </a:r>
                      <a:r>
                        <a:rPr lang="en-GB" sz="800" dirty="0" err="1">
                          <a:effectLst/>
                        </a:rPr>
                        <a:t>Env.B</a:t>
                      </a:r>
                      <a:endParaRPr lang="en-GB" sz="1000" dirty="0">
                        <a:effectLst/>
                        <a:latin typeface="Calibri"/>
                        <a:ea typeface="Times New Roman"/>
                        <a:cs typeface="Times New Roman"/>
                      </a:endParaRPr>
                    </a:p>
                  </a:txBody>
                  <a:tcPr marL="64116" marR="64116" marT="0" marB="0" anchor="ctr"/>
                </a:tc>
              </a:tr>
              <a:tr h="813254">
                <a:tc vMerge="1">
                  <a:txBody>
                    <a:bodyPr/>
                    <a:lstStyle/>
                    <a:p>
                      <a:endParaRPr lang="en-GB"/>
                    </a:p>
                  </a:txBody>
                  <a:tcPr/>
                </a:tc>
                <a:tc>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Chronic Crisis</a:t>
                      </a:r>
                      <a:endParaRPr lang="en-GB" sz="1000">
                        <a:effectLst/>
                        <a:latin typeface="Calibri"/>
                        <a:ea typeface="Times New Roman"/>
                        <a:cs typeface="Times New Roman"/>
                      </a:endParaRPr>
                    </a:p>
                  </a:txBody>
                  <a:tcPr marL="64116" marR="64116" marT="0" marB="0" anchor="ctr"/>
                </a:tc>
                <a:tc>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Hum. Projects with development objectives for sustainable Livelihoods</a:t>
                      </a:r>
                      <a:endParaRPr lang="en-GB" sz="1000">
                        <a:effectLst/>
                        <a:latin typeface="Calibri"/>
                        <a:ea typeface="Times New Roman"/>
                        <a:cs typeface="Times New Roman"/>
                      </a:endParaRPr>
                    </a:p>
                  </a:txBody>
                  <a:tcPr marL="64116" marR="64116" marT="0" marB="0" anchor="ctr"/>
                </a:tc>
                <a:tc>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House Holds &amp; Community</a:t>
                      </a:r>
                      <a:endParaRPr lang="en-GB" sz="1000">
                        <a:effectLst/>
                        <a:latin typeface="Calibri"/>
                        <a:ea typeface="Times New Roman"/>
                        <a:cs typeface="Times New Roman"/>
                      </a:endParaRPr>
                    </a:p>
                  </a:txBody>
                  <a:tcPr marL="64116" marR="64116" marT="0" marB="0" anchor="ctr"/>
                </a:tc>
                <a:tc>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fr-FR" sz="800">
                          <a:effectLst/>
                        </a:rPr>
                        <a:t>(I)NGOs/NSA</a:t>
                      </a:r>
                      <a:endParaRPr lang="en-GB" sz="1000">
                        <a:effectLst/>
                      </a:endParaRPr>
                    </a:p>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fr-FR" sz="800">
                          <a:effectLst/>
                        </a:rPr>
                        <a:t>UN / IOs</a:t>
                      </a:r>
                      <a:endParaRPr lang="en-GB" sz="1000">
                        <a:effectLst/>
                        <a:latin typeface="Calibri"/>
                        <a:ea typeface="Times New Roman"/>
                        <a:cs typeface="Times New Roman"/>
                      </a:endParaRPr>
                    </a:p>
                  </a:txBody>
                  <a:tcPr marL="64116" marR="64116" marT="0" marB="0" anchor="ctr"/>
                </a:tc>
                <a:tc>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dirty="0">
                          <a:solidFill>
                            <a:srgbClr val="FF0000"/>
                          </a:solidFill>
                          <a:effectLst/>
                        </a:rPr>
                        <a:t>(ECHO)*</a:t>
                      </a:r>
                      <a:endParaRPr lang="en-GB" sz="1000" dirty="0">
                        <a:solidFill>
                          <a:srgbClr val="FF0000"/>
                        </a:solidFill>
                        <a:effectLst/>
                      </a:endParaRPr>
                    </a:p>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dirty="0">
                          <a:effectLst/>
                        </a:rPr>
                        <a:t>BLs (various)</a:t>
                      </a:r>
                      <a:endParaRPr lang="en-GB" sz="1000" dirty="0">
                        <a:effectLst/>
                      </a:endParaRPr>
                    </a:p>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dirty="0">
                          <a:effectLst/>
                        </a:rPr>
                        <a:t>EDF &amp; </a:t>
                      </a:r>
                      <a:r>
                        <a:rPr lang="en-GB" sz="800" dirty="0" err="1">
                          <a:effectLst/>
                        </a:rPr>
                        <a:t>Env.B</a:t>
                      </a:r>
                      <a:endParaRPr lang="en-GB" sz="1000" dirty="0">
                        <a:effectLst/>
                        <a:latin typeface="Calibri"/>
                        <a:ea typeface="Times New Roman"/>
                        <a:cs typeface="Times New Roman"/>
                      </a:endParaRPr>
                    </a:p>
                  </a:txBody>
                  <a:tcPr marL="64116" marR="64116" marT="0" marB="0" anchor="ctr"/>
                </a:tc>
              </a:tr>
              <a:tr h="813254">
                <a:tc>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dirty="0">
                          <a:effectLst/>
                        </a:rPr>
                        <a:t>Preparatory Cross-Party Dialogue</a:t>
                      </a:r>
                      <a:endParaRPr lang="en-GB" sz="1000" dirty="0">
                        <a:effectLst/>
                        <a:latin typeface="Calibri"/>
                        <a:ea typeface="Times New Roman"/>
                        <a:cs typeface="Times New Roman"/>
                      </a:endParaRPr>
                    </a:p>
                  </a:txBody>
                  <a:tcPr marL="64116" marR="64116" marT="0" marB="0" anchor="ctr">
                    <a:solidFill>
                      <a:schemeClr val="accent1">
                        <a:lumMod val="90000"/>
                      </a:schemeClr>
                    </a:solidFill>
                  </a:tcPr>
                </a:tc>
                <a:tc>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Preparation</a:t>
                      </a:r>
                      <a:endParaRPr lang="en-GB" sz="1000">
                        <a:effectLst/>
                        <a:latin typeface="Calibri"/>
                        <a:ea typeface="Times New Roman"/>
                        <a:cs typeface="Times New Roman"/>
                      </a:endParaRPr>
                    </a:p>
                  </a:txBody>
                  <a:tcPr marL="64116" marR="64116" marT="0" marB="0" anchor="ctr"/>
                </a:tc>
                <a:tc>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Feasibility Studies Technical Assistance</a:t>
                      </a:r>
                      <a:endParaRPr lang="en-GB" sz="1000">
                        <a:effectLst/>
                      </a:endParaRPr>
                    </a:p>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Capacity Building Programme</a:t>
                      </a:r>
                      <a:endParaRPr lang="en-GB" sz="1000">
                        <a:effectLst/>
                        <a:latin typeface="Calibri"/>
                        <a:ea typeface="Times New Roman"/>
                        <a:cs typeface="Times New Roman"/>
                      </a:endParaRPr>
                    </a:p>
                  </a:txBody>
                  <a:tcPr marL="64116" marR="64116" marT="0" marB="0" anchor="ctr"/>
                </a:tc>
                <a:tc>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Government &amp; Rebels</a:t>
                      </a:r>
                      <a:endParaRPr lang="en-GB" sz="1000">
                        <a:effectLst/>
                        <a:latin typeface="Calibri"/>
                        <a:ea typeface="Times New Roman"/>
                        <a:cs typeface="Times New Roman"/>
                      </a:endParaRPr>
                    </a:p>
                  </a:txBody>
                  <a:tcPr marL="64116" marR="64116" marT="0" marB="0" anchor="ctr"/>
                </a:tc>
                <a:tc>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UN</a:t>
                      </a:r>
                      <a:endParaRPr lang="en-GB" sz="1000">
                        <a:effectLst/>
                      </a:endParaRPr>
                    </a:p>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Consultants</a:t>
                      </a:r>
                      <a:endParaRPr lang="en-GB" sz="1000">
                        <a:effectLst/>
                      </a:endParaRPr>
                    </a:p>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PMU</a:t>
                      </a:r>
                      <a:endParaRPr lang="en-GB" sz="1000">
                        <a:effectLst/>
                        <a:latin typeface="Calibri"/>
                        <a:ea typeface="Times New Roman"/>
                        <a:cs typeface="Times New Roman"/>
                      </a:endParaRPr>
                    </a:p>
                  </a:txBody>
                  <a:tcPr marL="64116" marR="64116" marT="0" marB="0" anchor="ctr"/>
                </a:tc>
                <a:tc>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dirty="0">
                          <a:effectLst/>
                        </a:rPr>
                        <a:t>FSTP, EIDHR</a:t>
                      </a:r>
                      <a:endParaRPr lang="en-GB" sz="1000" dirty="0">
                        <a:effectLst/>
                      </a:endParaRPr>
                    </a:p>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dirty="0">
                          <a:effectLst/>
                        </a:rPr>
                        <a:t>IfS, EDF</a:t>
                      </a:r>
                      <a:endParaRPr lang="en-GB" sz="1000" dirty="0">
                        <a:effectLst/>
                        <a:latin typeface="Calibri"/>
                        <a:ea typeface="Times New Roman"/>
                        <a:cs typeface="Times New Roman"/>
                      </a:endParaRPr>
                    </a:p>
                  </a:txBody>
                  <a:tcPr marL="64116" marR="64116" marT="0" marB="0" anchor="ctr"/>
                </a:tc>
              </a:tr>
              <a:tr h="608186">
                <a:tc rowSpan="3">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dirty="0">
                          <a:effectLst/>
                        </a:rPr>
                        <a:t>After peace agreement:</a:t>
                      </a:r>
                      <a:endParaRPr lang="en-GB" sz="1000" dirty="0">
                        <a:effectLst/>
                      </a:endParaRPr>
                    </a:p>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dirty="0">
                          <a:effectLst/>
                        </a:rPr>
                        <a:t>Full Co-operation with Government</a:t>
                      </a:r>
                      <a:endParaRPr lang="en-GB" sz="1000" dirty="0">
                        <a:effectLst/>
                        <a:latin typeface="Calibri"/>
                        <a:ea typeface="Times New Roman"/>
                        <a:cs typeface="Times New Roman"/>
                      </a:endParaRPr>
                    </a:p>
                  </a:txBody>
                  <a:tcPr marL="64116" marR="64116" marT="0" marB="0" anchor="ctr">
                    <a:solidFill>
                      <a:schemeClr val="accent1">
                        <a:lumMod val="90000"/>
                      </a:schemeClr>
                    </a:solidFill>
                  </a:tcPr>
                </a:tc>
                <a:tc rowSpan="2">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Early Recovery</a:t>
                      </a:r>
                      <a:endParaRPr lang="en-GB" sz="1000">
                        <a:effectLst/>
                        <a:latin typeface="Calibri"/>
                        <a:ea typeface="Times New Roman"/>
                        <a:cs typeface="Times New Roman"/>
                      </a:endParaRPr>
                    </a:p>
                  </a:txBody>
                  <a:tcPr marL="64116" marR="64116" marT="0" marB="0" anchor="ctr"/>
                </a:tc>
                <a:tc>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Development  Programmes based on local needs</a:t>
                      </a:r>
                      <a:endParaRPr lang="en-GB" sz="1000">
                        <a:effectLst/>
                        <a:latin typeface="Calibri"/>
                        <a:ea typeface="Times New Roman"/>
                        <a:cs typeface="Times New Roman"/>
                      </a:endParaRPr>
                    </a:p>
                  </a:txBody>
                  <a:tcPr marL="64116" marR="64116" marT="0" marB="0" anchor="ctr"/>
                </a:tc>
                <a:tc>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Community &amp; Local Government</a:t>
                      </a:r>
                      <a:endParaRPr lang="en-GB" sz="1000">
                        <a:effectLst/>
                        <a:latin typeface="Calibri"/>
                        <a:ea typeface="Times New Roman"/>
                        <a:cs typeface="Times New Roman"/>
                      </a:endParaRPr>
                    </a:p>
                  </a:txBody>
                  <a:tcPr marL="64116" marR="64116" marT="0" marB="0" anchor="ctr"/>
                </a:tc>
                <a:tc rowSpan="2">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(I)NGOs/NSA</a:t>
                      </a:r>
                      <a:endParaRPr lang="en-GB" sz="1000">
                        <a:effectLst/>
                      </a:endParaRPr>
                    </a:p>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UN / IOs</a:t>
                      </a:r>
                      <a:endParaRPr lang="en-GB" sz="1000">
                        <a:effectLst/>
                      </a:endParaRPr>
                    </a:p>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WB (MDTF)</a:t>
                      </a:r>
                      <a:endParaRPr lang="en-GB" sz="1000">
                        <a:effectLst/>
                      </a:endParaRPr>
                    </a:p>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LGAs</a:t>
                      </a:r>
                      <a:endParaRPr lang="en-GB" sz="1000">
                        <a:effectLst/>
                        <a:latin typeface="Calibri"/>
                        <a:ea typeface="Times New Roman"/>
                        <a:cs typeface="Times New Roman"/>
                      </a:endParaRPr>
                    </a:p>
                  </a:txBody>
                  <a:tcPr marL="64116" marR="64116" marT="0" marB="0" anchor="ctr"/>
                </a:tc>
                <a:tc rowSpan="2">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dirty="0">
                          <a:effectLst/>
                        </a:rPr>
                        <a:t>EDF, IfS, DCI</a:t>
                      </a:r>
                      <a:endParaRPr lang="en-GB" sz="1000" dirty="0">
                        <a:effectLst/>
                        <a:latin typeface="Calibri"/>
                        <a:ea typeface="Times New Roman"/>
                        <a:cs typeface="Times New Roman"/>
                      </a:endParaRPr>
                    </a:p>
                  </a:txBody>
                  <a:tcPr marL="64116" marR="64116" marT="0" marB="0" anchor="ctr"/>
                </a:tc>
              </a:tr>
              <a:tr h="487952">
                <a:tc vMerge="1">
                  <a:txBody>
                    <a:bodyPr/>
                    <a:lstStyle/>
                    <a:p>
                      <a:endParaRPr lang="en-GB"/>
                    </a:p>
                  </a:txBody>
                  <a:tcPr/>
                </a:tc>
                <a:tc vMerge="1">
                  <a:txBody>
                    <a:bodyPr/>
                    <a:lstStyle/>
                    <a:p>
                      <a:endParaRPr lang="en-GB"/>
                    </a:p>
                  </a:txBody>
                  <a:tcPr/>
                </a:tc>
                <a:tc>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Capacity Building Programme</a:t>
                      </a:r>
                      <a:endParaRPr lang="en-GB" sz="1000">
                        <a:effectLst/>
                        <a:latin typeface="Calibri"/>
                        <a:ea typeface="Times New Roman"/>
                        <a:cs typeface="Times New Roman"/>
                      </a:endParaRPr>
                    </a:p>
                  </a:txBody>
                  <a:tcPr marL="64116" marR="64116" marT="0" marB="0" anchor="ctr"/>
                </a:tc>
                <a:tc>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dirty="0">
                          <a:effectLst/>
                        </a:rPr>
                        <a:t>Public Administration</a:t>
                      </a:r>
                      <a:endParaRPr lang="en-GB" sz="1000" dirty="0">
                        <a:effectLst/>
                        <a:latin typeface="Calibri"/>
                        <a:ea typeface="Times New Roman"/>
                        <a:cs typeface="Times New Roman"/>
                      </a:endParaRPr>
                    </a:p>
                  </a:txBody>
                  <a:tcPr marL="64116" marR="64116" marT="0" marB="0" anchor="ctr"/>
                </a:tc>
                <a:tc vMerge="1">
                  <a:txBody>
                    <a:bodyPr/>
                    <a:lstStyle/>
                    <a:p>
                      <a:endParaRPr lang="en-GB"/>
                    </a:p>
                  </a:txBody>
                  <a:tcPr/>
                </a:tc>
                <a:tc vMerge="1">
                  <a:txBody>
                    <a:bodyPr/>
                    <a:lstStyle/>
                    <a:p>
                      <a:endParaRPr lang="en-GB"/>
                    </a:p>
                  </a:txBody>
                  <a:tcPr/>
                </a:tc>
              </a:tr>
              <a:tr h="1226737">
                <a:tc vMerge="1">
                  <a:txBody>
                    <a:bodyPr/>
                    <a:lstStyle/>
                    <a:p>
                      <a:endParaRPr lang="en-GB"/>
                    </a:p>
                  </a:txBody>
                  <a:tcPr/>
                </a:tc>
                <a:tc>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Recovery, Reconstruction and Development</a:t>
                      </a:r>
                      <a:endParaRPr lang="en-GB" sz="1000">
                        <a:effectLst/>
                        <a:latin typeface="Calibri"/>
                        <a:ea typeface="Times New Roman"/>
                        <a:cs typeface="Times New Roman"/>
                      </a:endParaRPr>
                    </a:p>
                  </a:txBody>
                  <a:tcPr marL="64116" marR="64116" marT="0" marB="0" anchor="ctr"/>
                </a:tc>
                <a:tc>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Sector Programmes based on National Objectives </a:t>
                      </a:r>
                      <a:endParaRPr lang="en-GB" sz="1000">
                        <a:effectLst/>
                      </a:endParaRPr>
                    </a:p>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Budget Support</a:t>
                      </a:r>
                      <a:endParaRPr lang="en-GB" sz="1000">
                        <a:effectLst/>
                        <a:latin typeface="Calibri"/>
                        <a:ea typeface="Times New Roman"/>
                        <a:cs typeface="Times New Roman"/>
                      </a:endParaRPr>
                    </a:p>
                  </a:txBody>
                  <a:tcPr marL="64116" marR="64116" marT="0" marB="0" anchor="ctr"/>
                </a:tc>
                <a:tc>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National and State Governments</a:t>
                      </a:r>
                      <a:endParaRPr lang="en-GB" sz="1000">
                        <a:effectLst/>
                        <a:latin typeface="Calibri"/>
                        <a:ea typeface="Times New Roman"/>
                        <a:cs typeface="Times New Roman"/>
                      </a:endParaRPr>
                    </a:p>
                  </a:txBody>
                  <a:tcPr marL="64116" marR="64116" marT="0" marB="0" anchor="ctr"/>
                </a:tc>
                <a:tc>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Ministries,</a:t>
                      </a:r>
                      <a:endParaRPr lang="en-GB" sz="1000">
                        <a:effectLst/>
                      </a:endParaRPr>
                    </a:p>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Commercial Companies,</a:t>
                      </a:r>
                      <a:endParaRPr lang="en-GB" sz="1000">
                        <a:effectLst/>
                      </a:endParaRPr>
                    </a:p>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a:effectLst/>
                        </a:rPr>
                        <a:t>Decentralised Authorities</a:t>
                      </a:r>
                      <a:endParaRPr lang="en-GB" sz="1000">
                        <a:effectLst/>
                        <a:latin typeface="Calibri"/>
                        <a:ea typeface="Times New Roman"/>
                        <a:cs typeface="Times New Roman"/>
                      </a:endParaRPr>
                    </a:p>
                  </a:txBody>
                  <a:tcPr marL="64116" marR="64116" marT="0" marB="0" anchor="ctr"/>
                </a:tc>
                <a:tc>
                  <a:txBody>
                    <a:bodyPr/>
                    <a:lstStyle/>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dirty="0">
                          <a:effectLst/>
                        </a:rPr>
                        <a:t>EDF, DCI, IfS</a:t>
                      </a:r>
                      <a:endParaRPr lang="en-GB" sz="1000" dirty="0">
                        <a:effectLst/>
                      </a:endParaRPr>
                    </a:p>
                    <a:p>
                      <a:pPr>
                        <a:lnSpc>
                          <a:spcPct val="115000"/>
                        </a:lnSpc>
                        <a:spcAft>
                          <a:spcPts val="0"/>
                        </a:spcAft>
                        <a:tabLst>
                          <a:tab pos="456565" algn="l"/>
                          <a:tab pos="913765" algn="l"/>
                          <a:tab pos="1370965" algn="l"/>
                          <a:tab pos="1828800" algn="l"/>
                          <a:tab pos="2286000" algn="l"/>
                          <a:tab pos="2743200" algn="l"/>
                          <a:tab pos="3200400" algn="l"/>
                          <a:tab pos="3657600" algn="l"/>
                          <a:tab pos="4114800" algn="l"/>
                          <a:tab pos="4572000" algn="l"/>
                          <a:tab pos="5029200" algn="l"/>
                          <a:tab pos="5486400" algn="l"/>
                          <a:tab pos="5943600" algn="l"/>
                        </a:tabLst>
                      </a:pPr>
                      <a:r>
                        <a:rPr lang="en-GB" sz="800" dirty="0">
                          <a:effectLst/>
                        </a:rPr>
                        <a:t>Budget Lines (various)</a:t>
                      </a:r>
                      <a:endParaRPr lang="en-GB" sz="1000" dirty="0">
                        <a:effectLst/>
                        <a:latin typeface="Calibri"/>
                        <a:ea typeface="Times New Roman"/>
                        <a:cs typeface="Times New Roman"/>
                      </a:endParaRPr>
                    </a:p>
                  </a:txBody>
                  <a:tcPr marL="64116" marR="64116" marT="0" marB="0" anchor="ct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4" presetClass="entr" presetSubtype="0" fill="hold" grpId="0" nodeType="withEffect">
                                  <p:stCondLst>
                                    <p:cond delay="0"/>
                                  </p:stCondLst>
                                  <p:childTnLst>
                                    <p:set>
                                      <p:cBhvr>
                                        <p:cTn id="6" dur="1" fill="hold">
                                          <p:stCondLst>
                                            <p:cond delay="0"/>
                                          </p:stCondLst>
                                        </p:cTn>
                                        <p:tgtEl>
                                          <p:spTgt spid="8194"/>
                                        </p:tgtEl>
                                        <p:attrNameLst>
                                          <p:attrName>style.visibility</p:attrName>
                                        </p:attrNameLst>
                                      </p:cBhvr>
                                      <p:to>
                                        <p:strVal val="visible"/>
                                      </p:to>
                                    </p:set>
                                    <p:anim from="(-#ppt_w/2)" to="(#ppt_x)" calcmode="lin" valueType="num">
                                      <p:cBhvr>
                                        <p:cTn id="7" dur="600" fill="hold">
                                          <p:stCondLst>
                                            <p:cond delay="0"/>
                                          </p:stCondLst>
                                        </p:cTn>
                                        <p:tgtEl>
                                          <p:spTgt spid="8194"/>
                                        </p:tgtEl>
                                        <p:attrNameLst>
                                          <p:attrName>ppt_x</p:attrName>
                                        </p:attrNameLst>
                                      </p:cBhvr>
                                    </p:anim>
                                    <p:anim from="0" to="-1.0" calcmode="lin" valueType="num">
                                      <p:cBhvr>
                                        <p:cTn id="8" dur="200" decel="50000" autoRev="1" fill="hold">
                                          <p:stCondLst>
                                            <p:cond delay="600"/>
                                          </p:stCondLst>
                                        </p:cTn>
                                        <p:tgtEl>
                                          <p:spTgt spid="8194"/>
                                        </p:tgtEl>
                                        <p:attrNameLst>
                                          <p:attrName>xshear</p:attrName>
                                        </p:attrNameLst>
                                      </p:cBhvr>
                                    </p:anim>
                                    <p:animScale>
                                      <p:cBhvr>
                                        <p:cTn id="9" dur="200" decel="100000" autoRev="1" fill="hold">
                                          <p:stCondLst>
                                            <p:cond delay="600"/>
                                          </p:stCondLst>
                                        </p:cTn>
                                        <p:tgtEl>
                                          <p:spTgt spid="8194"/>
                                        </p:tgtEl>
                                      </p:cBhvr>
                                      <p:from x="100000" y="100000"/>
                                      <p:to x="80000" y="100000"/>
                                    </p:animScale>
                                    <p:anim by="(#ppt_h/3+#ppt_w*0.1)" calcmode="lin" valueType="num">
                                      <p:cBhvr additive="sum">
                                        <p:cTn id="10" dur="200" decel="100000" autoRev="1" fill="hold">
                                          <p:stCondLst>
                                            <p:cond delay="600"/>
                                          </p:stCondLst>
                                        </p:cTn>
                                        <p:tgtEl>
                                          <p:spTgt spid="8194"/>
                                        </p:tgtEl>
                                        <p:attrNameLst>
                                          <p:attrName>ppt_x</p:attrName>
                                        </p:attrNameLst>
                                      </p:cBhvr>
                                    </p:anim>
                                  </p:childTnLst>
                                </p:cTn>
                              </p:par>
                            </p:childTnLst>
                          </p:cTn>
                        </p:par>
                        <p:par>
                          <p:cTn id="11" fill="hold" nodeType="afterGroup">
                            <p:stCondLst>
                              <p:cond delay="1000"/>
                            </p:stCondLst>
                            <p:childTnLst>
                              <p:par>
                                <p:cTn id="12" presetID="35" presetClass="entr" presetSubtype="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2000"/>
                                        <p:tgtEl>
                                          <p:spTgt spid="7"/>
                                        </p:tgtEl>
                                      </p:cBhvr>
                                    </p:animEffect>
                                    <p:anim calcmode="lin" valueType="num">
                                      <p:cBhvr>
                                        <p:cTn id="15" dur="2000" fill="hold"/>
                                        <p:tgtEl>
                                          <p:spTgt spid="7"/>
                                        </p:tgtEl>
                                        <p:attrNameLst>
                                          <p:attrName>style.rotation</p:attrName>
                                        </p:attrNameLst>
                                      </p:cBhvr>
                                      <p:tavLst>
                                        <p:tav tm="0">
                                          <p:val>
                                            <p:fltVal val="720"/>
                                          </p:val>
                                        </p:tav>
                                        <p:tav tm="100000">
                                          <p:val>
                                            <p:fltVal val="0"/>
                                          </p:val>
                                        </p:tav>
                                      </p:tavLst>
                                    </p:anim>
                                    <p:anim calcmode="lin" valueType="num">
                                      <p:cBhvr>
                                        <p:cTn id="16" dur="2000" fill="hold"/>
                                        <p:tgtEl>
                                          <p:spTgt spid="7"/>
                                        </p:tgtEl>
                                        <p:attrNameLst>
                                          <p:attrName>ppt_h</p:attrName>
                                        </p:attrNameLst>
                                      </p:cBhvr>
                                      <p:tavLst>
                                        <p:tav tm="0">
                                          <p:val>
                                            <p:fltVal val="0"/>
                                          </p:val>
                                        </p:tav>
                                        <p:tav tm="100000">
                                          <p:val>
                                            <p:strVal val="#ppt_h"/>
                                          </p:val>
                                        </p:tav>
                                      </p:tavLst>
                                    </p:anim>
                                    <p:anim calcmode="lin" valueType="num">
                                      <p:cBhvr>
                                        <p:cTn id="17" dur="2000" fill="hold"/>
                                        <p:tgtEl>
                                          <p:spTgt spid="7"/>
                                        </p:tgtEl>
                                        <p:attrNameLst>
                                          <p:attrName>ppt_w</p:attrName>
                                        </p:attrNameLst>
                                      </p:cBhvr>
                                      <p:tavLst>
                                        <p:tav tm="0">
                                          <p:val>
                                            <p:fltVal val="0"/>
                                          </p:val>
                                        </p:tav>
                                        <p:tav tm="100000">
                                          <p:val>
                                            <p:strVal val="#ppt_w"/>
                                          </p:val>
                                        </p:tav>
                                      </p:tavLst>
                                    </p:anim>
                                  </p:childTnLst>
                                </p:cTn>
                              </p:par>
                              <p:par>
                                <p:cTn id="18" presetID="34" presetClass="entr" presetSubtype="0" fill="hold" nodeType="withEffect">
                                  <p:stCondLst>
                                    <p:cond delay="0"/>
                                  </p:stCondLst>
                                  <p:childTnLst>
                                    <p:set>
                                      <p:cBhvr>
                                        <p:cTn id="19" dur="1" fill="hold">
                                          <p:stCondLst>
                                            <p:cond delay="0"/>
                                          </p:stCondLst>
                                        </p:cTn>
                                        <p:tgtEl>
                                          <p:spTgt spid="8195">
                                            <p:txEl>
                                              <p:pRg st="0" end="0"/>
                                            </p:txEl>
                                          </p:spTgt>
                                        </p:tgtEl>
                                        <p:attrNameLst>
                                          <p:attrName>style.visibility</p:attrName>
                                        </p:attrNameLst>
                                      </p:cBhvr>
                                      <p:to>
                                        <p:strVal val="visible"/>
                                      </p:to>
                                    </p:set>
                                    <p:anim from="(-#ppt_w/2)" to="(#ppt_x)" calcmode="lin" valueType="num">
                                      <p:cBhvr>
                                        <p:cTn id="20" dur="600" fill="hold">
                                          <p:stCondLst>
                                            <p:cond delay="0"/>
                                          </p:stCondLst>
                                        </p:cTn>
                                        <p:tgtEl>
                                          <p:spTgt spid="8195">
                                            <p:txEl>
                                              <p:pRg st="0" end="0"/>
                                            </p:txEl>
                                          </p:spTgt>
                                        </p:tgtEl>
                                        <p:attrNameLst>
                                          <p:attrName>ppt_x</p:attrName>
                                        </p:attrNameLst>
                                      </p:cBhvr>
                                    </p:anim>
                                    <p:anim from="0" to="-1.0" calcmode="lin" valueType="num">
                                      <p:cBhvr>
                                        <p:cTn id="21" dur="200" decel="50000" autoRev="1" fill="hold">
                                          <p:stCondLst>
                                            <p:cond delay="600"/>
                                          </p:stCondLst>
                                        </p:cTn>
                                        <p:tgtEl>
                                          <p:spTgt spid="8195">
                                            <p:txEl>
                                              <p:pRg st="0" end="0"/>
                                            </p:txEl>
                                          </p:spTgt>
                                        </p:tgtEl>
                                        <p:attrNameLst>
                                          <p:attrName>xshear</p:attrName>
                                        </p:attrNameLst>
                                      </p:cBhvr>
                                    </p:anim>
                                    <p:animScale>
                                      <p:cBhvr>
                                        <p:cTn id="22" dur="200" decel="100000" autoRev="1" fill="hold">
                                          <p:stCondLst>
                                            <p:cond delay="600"/>
                                          </p:stCondLst>
                                        </p:cTn>
                                        <p:tgtEl>
                                          <p:spTgt spid="8195">
                                            <p:txEl>
                                              <p:pRg st="0" end="0"/>
                                            </p:txEl>
                                          </p:spTgt>
                                        </p:tgtEl>
                                      </p:cBhvr>
                                      <p:from x="100000" y="100000"/>
                                      <p:to x="80000" y="100000"/>
                                    </p:animScale>
                                    <p:anim by="(#ppt_h/3+#ppt_w*0.1)" calcmode="lin" valueType="num">
                                      <p:cBhvr additive="sum">
                                        <p:cTn id="23" dur="200" decel="100000" autoRev="1" fill="hold">
                                          <p:stCondLst>
                                            <p:cond delay="600"/>
                                          </p:stCondLst>
                                        </p:cTn>
                                        <p:tgtEl>
                                          <p:spTgt spid="8195">
                                            <p:txEl>
                                              <p:pRg st="0" end="0"/>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algn="ctr"/>
            <a:r>
              <a:rPr lang="en-US" smtClean="0"/>
              <a:t>What is Recovery?</a:t>
            </a:r>
          </a:p>
        </p:txBody>
      </p:sp>
      <p:sp>
        <p:nvSpPr>
          <p:cNvPr id="5123" name="Content Placeholder 2"/>
          <p:cNvSpPr>
            <a:spLocks noGrp="1"/>
          </p:cNvSpPr>
          <p:nvPr>
            <p:ph idx="1"/>
          </p:nvPr>
        </p:nvSpPr>
        <p:spPr>
          <a:xfrm>
            <a:off x="468313" y="1268413"/>
            <a:ext cx="8229600" cy="5113337"/>
          </a:xfrm>
        </p:spPr>
        <p:txBody>
          <a:bodyPr/>
          <a:lstStyle/>
          <a:p>
            <a:pPr marL="0" indent="0">
              <a:spcAft>
                <a:spcPts val="600"/>
              </a:spcAft>
              <a:buFont typeface="Times"/>
              <a:buNone/>
              <a:defRPr/>
            </a:pPr>
            <a:r>
              <a:rPr lang="en-US" dirty="0" smtClean="0"/>
              <a:t>To paraphrase a famous (but unattributed) quote:</a:t>
            </a:r>
          </a:p>
          <a:p>
            <a:pPr marL="0" indent="0" algn="ctr">
              <a:spcAft>
                <a:spcPts val="600"/>
              </a:spcAft>
              <a:buFont typeface="Times"/>
              <a:buNone/>
              <a:defRPr/>
            </a:pPr>
            <a:r>
              <a:rPr lang="en-US" b="1" dirty="0" smtClean="0">
                <a:solidFill>
                  <a:srgbClr val="FFFF00"/>
                </a:solidFill>
              </a:rPr>
              <a:t>“Aid policy is always fixing the last crisis”</a:t>
            </a:r>
          </a:p>
          <a:p>
            <a:pPr>
              <a:spcAft>
                <a:spcPts val="600"/>
              </a:spcAft>
              <a:defRPr/>
            </a:pPr>
            <a:r>
              <a:rPr lang="en-US" dirty="0" smtClean="0"/>
              <a:t>Humanitarian response to a crisis, often created by natural (thus not selected event), or in response to a man-made crisis in which the political causes are ignored for the sake of saving lives.</a:t>
            </a:r>
          </a:p>
          <a:p>
            <a:pPr marL="0" indent="0">
              <a:buFont typeface="Times"/>
              <a:buNone/>
              <a:defRPr/>
            </a:pPr>
            <a:r>
              <a:rPr lang="en-US" dirty="0" smtClean="0">
                <a:solidFill>
                  <a:srgbClr val="FFFF00"/>
                </a:solidFill>
              </a:rPr>
              <a:t>Then big question is return/recovery to what? </a:t>
            </a:r>
          </a:p>
          <a:p>
            <a:pPr lvl="1">
              <a:defRPr/>
            </a:pPr>
            <a:r>
              <a:rPr lang="en-US" dirty="0" smtClean="0"/>
              <a:t>Status quo?</a:t>
            </a:r>
          </a:p>
          <a:p>
            <a:pPr lvl="1">
              <a:defRPr/>
            </a:pPr>
            <a:r>
              <a:rPr lang="en-US" dirty="0" smtClean="0"/>
              <a:t>Status quo +</a:t>
            </a:r>
          </a:p>
          <a:p>
            <a:pPr lvl="1">
              <a:defRPr/>
            </a:pPr>
            <a:r>
              <a:rPr lang="en-US" dirty="0" smtClean="0"/>
              <a:t>Ideal – addressing the full lack of development and poor standard of living resulting from mismanagement, </a:t>
            </a:r>
            <a:r>
              <a:rPr lang="en-US" dirty="0" err="1" smtClean="0"/>
              <a:t>marginalisation</a:t>
            </a:r>
            <a:r>
              <a:rPr lang="en-US" dirty="0" smtClean="0"/>
              <a:t> and lack of effective coordinated policies over many years.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n orange">
  <a:themeElements>
    <a:clrScheme name="En orang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n orang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90000" tIns="46800" rIns="90000" bIns="4680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90000" tIns="46800" rIns="90000" bIns="4680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En orang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n orang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n orang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n orang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n orang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n orang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n orang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n orang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n orang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n orang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n orang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n orang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 orange</Template>
  <TotalTime>1555</TotalTime>
  <Words>837</Words>
  <Application>Microsoft Office PowerPoint</Application>
  <PresentationFormat>Affichage à l'écran (4:3)</PresentationFormat>
  <Paragraphs>97</Paragraphs>
  <Slides>10</Slides>
  <Notes>5</Notes>
  <HiddenSlides>0</HiddenSlides>
  <MMClips>0</MMClips>
  <ScaleCrop>false</ScaleCrop>
  <HeadingPairs>
    <vt:vector size="4" baseType="variant">
      <vt:variant>
        <vt:lpstr>Thème</vt:lpstr>
      </vt:variant>
      <vt:variant>
        <vt:i4>1</vt:i4>
      </vt:variant>
      <vt:variant>
        <vt:lpstr>Titres des diapositives</vt:lpstr>
      </vt:variant>
      <vt:variant>
        <vt:i4>10</vt:i4>
      </vt:variant>
    </vt:vector>
  </HeadingPairs>
  <TitlesOfParts>
    <vt:vector size="11" baseType="lpstr">
      <vt:lpstr>En orange</vt:lpstr>
      <vt:lpstr>Joint Humanitarian-Development Framework (JHDF)  </vt:lpstr>
      <vt:lpstr>Fragility and Transition</vt:lpstr>
      <vt:lpstr>Aid and Transition</vt:lpstr>
      <vt:lpstr>Diapositive 4</vt:lpstr>
      <vt:lpstr>Linear Transition from Fragility to Resilience</vt:lpstr>
      <vt:lpstr>Diapositive 6</vt:lpstr>
      <vt:lpstr>The LRRD Contiguum, an example from Sudan (2007)</vt:lpstr>
      <vt:lpstr>LRRD Approach in a Conflict/Post-conflict environment (Sudan 2007) </vt:lpstr>
      <vt:lpstr>What is Recovery?</vt:lpstr>
      <vt:lpstr>Diapositive 10</vt:lpstr>
    </vt:vector>
  </TitlesOfParts>
  <Company>European Commission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monacro</dc:creator>
  <cp:lastModifiedBy>albyflores_v</cp:lastModifiedBy>
  <cp:revision>13</cp:revision>
  <dcterms:created xsi:type="dcterms:W3CDTF">2010-04-14T07:31:41Z</dcterms:created>
  <dcterms:modified xsi:type="dcterms:W3CDTF">2011-07-26T15:22:24Z</dcterms:modified>
</cp:coreProperties>
</file>